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6" r:id="rId3"/>
    <p:sldId id="257" r:id="rId4"/>
    <p:sldId id="269" r:id="rId5"/>
    <p:sldId id="258" r:id="rId6"/>
    <p:sldId id="259" r:id="rId7"/>
    <p:sldId id="260" r:id="rId8"/>
    <p:sldId id="262" r:id="rId9"/>
    <p:sldId id="265" r:id="rId10"/>
    <p:sldId id="261" r:id="rId11"/>
    <p:sldId id="264" r:id="rId12"/>
    <p:sldId id="263" r:id="rId13"/>
    <p:sldId id="272" r:id="rId14"/>
    <p:sldId id="273" r:id="rId15"/>
    <p:sldId id="270" r:id="rId16"/>
    <p:sldId id="266" r:id="rId17"/>
    <p:sldId id="271" r:id="rId18"/>
    <p:sldId id="268" r:id="rId19"/>
    <p:sldId id="26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38957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93431"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63C3564-A7C8-4C3B-B600-E2BF733E59E0}"/>
    <pc:docChg chg="modSld">
      <pc:chgData name="" userId="" providerId="" clId="Web-{963C3564-A7C8-4C3B-B600-E2BF733E59E0}" dt="2018-07-20T15:04:07.875" v="294"/>
      <pc:docMkLst>
        <pc:docMk/>
      </pc:docMkLst>
      <pc:sldChg chg="modSp modNotes">
        <pc:chgData name="" userId="" providerId="" clId="Web-{963C3564-A7C8-4C3B-B600-E2BF733E59E0}" dt="2018-07-20T15:04:07.875" v="294"/>
        <pc:sldMkLst>
          <pc:docMk/>
          <pc:sldMk cId="2261776962" sldId="273"/>
        </pc:sldMkLst>
        <pc:spChg chg="mod">
          <ac:chgData name="" userId="" providerId="" clId="Web-{963C3564-A7C8-4C3B-B600-E2BF733E59E0}" dt="2018-07-20T14:43:32.382" v="255" actId="20577"/>
          <ac:spMkLst>
            <pc:docMk/>
            <pc:sldMk cId="2261776962" sldId="273"/>
            <ac:spMk id="3" creationId="{00000000-0000-0000-0000-000000000000}"/>
          </ac:spMkLst>
        </pc:spChg>
      </pc:sldChg>
    </pc:docChg>
  </pc:docChgLst>
  <pc:docChgLst>
    <pc:chgData clId="Web-{5F7B0401-3CD1-4BD5-94A6-0777DDEA281B}"/>
    <pc:docChg chg="modSld">
      <pc:chgData name="" userId="" providerId="" clId="Web-{5F7B0401-3CD1-4BD5-94A6-0777DDEA281B}" dt="2018-07-20T15:59:21.918" v="271" actId="20577"/>
      <pc:docMkLst>
        <pc:docMk/>
      </pc:docMkLst>
      <pc:sldChg chg="modSp">
        <pc:chgData name="" userId="" providerId="" clId="Web-{5F7B0401-3CD1-4BD5-94A6-0777DDEA281B}" dt="2018-07-20T15:59:21.918" v="270" actId="20577"/>
        <pc:sldMkLst>
          <pc:docMk/>
          <pc:sldMk cId="1226734699" sldId="272"/>
        </pc:sldMkLst>
        <pc:spChg chg="mod">
          <ac:chgData name="" userId="" providerId="" clId="Web-{5F7B0401-3CD1-4BD5-94A6-0777DDEA281B}" dt="2018-07-20T15:59:21.918" v="270" actId="20577"/>
          <ac:spMkLst>
            <pc:docMk/>
            <pc:sldMk cId="1226734699" sldId="272"/>
            <ac:spMk id="3" creationId="{00000000-0000-0000-0000-000000000000}"/>
          </ac:spMkLst>
        </pc:spChg>
      </pc:sldChg>
      <pc:sldChg chg="modSp modNotes">
        <pc:chgData name="" userId="" providerId="" clId="Web-{5F7B0401-3CD1-4BD5-94A6-0777DDEA281B}" dt="2018-07-20T15:39:49.757" v="77"/>
        <pc:sldMkLst>
          <pc:docMk/>
          <pc:sldMk cId="2261776962" sldId="273"/>
        </pc:sldMkLst>
        <pc:spChg chg="mod">
          <ac:chgData name="" userId="" providerId="" clId="Web-{5F7B0401-3CD1-4BD5-94A6-0777DDEA281B}" dt="2018-07-20T15:17:15.941" v="53" actId="20577"/>
          <ac:spMkLst>
            <pc:docMk/>
            <pc:sldMk cId="2261776962" sldId="273"/>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7567E-AF83-4F9D-82A7-C018419C6A46}" type="doc">
      <dgm:prSet loTypeId="urn:microsoft.com/office/officeart/2009/3/layout/RandomtoResultProcess" loCatId="process" qsTypeId="urn:microsoft.com/office/officeart/2005/8/quickstyle/simple3" qsCatId="simple" csTypeId="urn:microsoft.com/office/officeart/2005/8/colors/accent1_2" csCatId="accent1" phldr="1"/>
      <dgm:spPr/>
    </dgm:pt>
    <dgm:pt modelId="{91C70CB5-25CD-4171-8624-2911E6827E1C}">
      <dgm:prSet phldrT="[Text]"/>
      <dgm:spPr/>
      <dgm:t>
        <a:bodyPr/>
        <a:lstStyle/>
        <a:p>
          <a:r>
            <a:rPr lang="en-US" dirty="0"/>
            <a:t>Media</a:t>
          </a:r>
        </a:p>
      </dgm:t>
    </dgm:pt>
    <dgm:pt modelId="{F012CB1C-B01C-4909-9B39-6C6ECE153CA1}" type="parTrans" cxnId="{AEBB6A1B-FF9F-44D1-B6F2-52A6F2A5583A}">
      <dgm:prSet/>
      <dgm:spPr/>
      <dgm:t>
        <a:bodyPr/>
        <a:lstStyle/>
        <a:p>
          <a:endParaRPr lang="en-US"/>
        </a:p>
      </dgm:t>
    </dgm:pt>
    <dgm:pt modelId="{83AF915E-E841-48D2-AB4D-E48EF47BF0FC}" type="sibTrans" cxnId="{AEBB6A1B-FF9F-44D1-B6F2-52A6F2A5583A}">
      <dgm:prSet/>
      <dgm:spPr/>
      <dgm:t>
        <a:bodyPr/>
        <a:lstStyle/>
        <a:p>
          <a:endParaRPr lang="en-US"/>
        </a:p>
      </dgm:t>
    </dgm:pt>
    <dgm:pt modelId="{AB81D24F-9B49-4691-82C3-D93BB197A17A}">
      <dgm:prSet phldrT="[Text]"/>
      <dgm:spPr/>
      <dgm:t>
        <a:bodyPr/>
        <a:lstStyle/>
        <a:p>
          <a:r>
            <a:rPr lang="en-US" dirty="0"/>
            <a:t>Pages</a:t>
          </a:r>
        </a:p>
      </dgm:t>
    </dgm:pt>
    <dgm:pt modelId="{5A0CE3FF-DDD8-46C1-A9F4-801C955D6073}" type="parTrans" cxnId="{EE01CE70-0F45-4809-8A8B-00305E62FA39}">
      <dgm:prSet/>
      <dgm:spPr/>
      <dgm:t>
        <a:bodyPr/>
        <a:lstStyle/>
        <a:p>
          <a:endParaRPr lang="en-US"/>
        </a:p>
      </dgm:t>
    </dgm:pt>
    <dgm:pt modelId="{856F105D-8DBD-4362-AAF5-0E833C794D36}" type="sibTrans" cxnId="{EE01CE70-0F45-4809-8A8B-00305E62FA39}">
      <dgm:prSet/>
      <dgm:spPr/>
      <dgm:t>
        <a:bodyPr/>
        <a:lstStyle/>
        <a:p>
          <a:endParaRPr lang="en-US"/>
        </a:p>
      </dgm:t>
    </dgm:pt>
    <dgm:pt modelId="{0F947DD6-7CFB-4AC3-B039-FFD770041498}">
      <dgm:prSet phldrT="[Text]"/>
      <dgm:spPr/>
      <dgm:t>
        <a:bodyPr/>
        <a:lstStyle/>
        <a:p>
          <a:r>
            <a:rPr lang="en-US"/>
            <a:t>Paths</a:t>
          </a:r>
        </a:p>
      </dgm:t>
    </dgm:pt>
    <dgm:pt modelId="{7A98331B-91A9-41AE-AF2F-B93C9109B7F2}" type="parTrans" cxnId="{882AE505-2C53-46B4-98FE-DF8C0282504F}">
      <dgm:prSet/>
      <dgm:spPr/>
      <dgm:t>
        <a:bodyPr/>
        <a:lstStyle/>
        <a:p>
          <a:endParaRPr lang="en-US"/>
        </a:p>
      </dgm:t>
    </dgm:pt>
    <dgm:pt modelId="{CE5BE6AF-E166-4219-87D4-31E5725C6484}" type="sibTrans" cxnId="{882AE505-2C53-46B4-98FE-DF8C0282504F}">
      <dgm:prSet/>
      <dgm:spPr/>
      <dgm:t>
        <a:bodyPr/>
        <a:lstStyle/>
        <a:p>
          <a:endParaRPr lang="en-US"/>
        </a:p>
      </dgm:t>
    </dgm:pt>
    <dgm:pt modelId="{60C0DB08-34D8-46CC-A673-97C3DC3F2C9A}">
      <dgm:prSet phldrT="[Text]"/>
      <dgm:spPr/>
      <dgm:t>
        <a:bodyPr/>
        <a:lstStyle/>
        <a:p>
          <a:r>
            <a:rPr lang="en-US"/>
            <a:t>Book</a:t>
          </a:r>
        </a:p>
      </dgm:t>
    </dgm:pt>
    <dgm:pt modelId="{3CD4BE42-B5EB-4360-900A-9B70E9A718AD}" type="parTrans" cxnId="{ADECABF0-FE59-415E-A584-B8A2BB10FB80}">
      <dgm:prSet/>
      <dgm:spPr/>
      <dgm:t>
        <a:bodyPr/>
        <a:lstStyle/>
        <a:p>
          <a:endParaRPr lang="en-US"/>
        </a:p>
      </dgm:t>
    </dgm:pt>
    <dgm:pt modelId="{F2A1C474-CDE2-4368-AAB4-168490EB3741}" type="sibTrans" cxnId="{ADECABF0-FE59-415E-A584-B8A2BB10FB80}">
      <dgm:prSet/>
      <dgm:spPr/>
      <dgm:t>
        <a:bodyPr/>
        <a:lstStyle/>
        <a:p>
          <a:endParaRPr lang="en-US"/>
        </a:p>
      </dgm:t>
    </dgm:pt>
    <dgm:pt modelId="{15F073B3-EDEE-3B40-8167-2739427F80CC}" type="pres">
      <dgm:prSet presAssocID="{08F7567E-AF83-4F9D-82A7-C018419C6A46}" presName="Name0" presStyleCnt="0">
        <dgm:presLayoutVars>
          <dgm:dir/>
          <dgm:animOne val="branch"/>
          <dgm:animLvl val="lvl"/>
        </dgm:presLayoutVars>
      </dgm:prSet>
      <dgm:spPr/>
    </dgm:pt>
    <dgm:pt modelId="{244254CC-A2E8-364D-9F2F-D24232BC8CE9}" type="pres">
      <dgm:prSet presAssocID="{91C70CB5-25CD-4171-8624-2911E6827E1C}" presName="chaos" presStyleCnt="0"/>
      <dgm:spPr/>
    </dgm:pt>
    <dgm:pt modelId="{0CA86353-106B-FE49-A891-88C2A3E94E4C}" type="pres">
      <dgm:prSet presAssocID="{91C70CB5-25CD-4171-8624-2911E6827E1C}" presName="parTx1" presStyleLbl="revTx" presStyleIdx="0" presStyleCnt="3"/>
      <dgm:spPr/>
      <dgm:t>
        <a:bodyPr/>
        <a:lstStyle/>
        <a:p>
          <a:endParaRPr lang="en-US"/>
        </a:p>
      </dgm:t>
    </dgm:pt>
    <dgm:pt modelId="{7B21A40D-EFC2-8D4D-B23C-4D7571589ED2}" type="pres">
      <dgm:prSet presAssocID="{91C70CB5-25CD-4171-8624-2911E6827E1C}" presName="c1" presStyleLbl="node1" presStyleIdx="0" presStyleCnt="19"/>
      <dgm:spPr/>
    </dgm:pt>
    <dgm:pt modelId="{28482214-F9B5-5640-B595-74823D59712D}" type="pres">
      <dgm:prSet presAssocID="{91C70CB5-25CD-4171-8624-2911E6827E1C}" presName="c2" presStyleLbl="node1" presStyleIdx="1" presStyleCnt="19"/>
      <dgm:spPr/>
    </dgm:pt>
    <dgm:pt modelId="{DEBAE220-0843-184A-9E2F-EAB8DA973A8D}" type="pres">
      <dgm:prSet presAssocID="{91C70CB5-25CD-4171-8624-2911E6827E1C}" presName="c3" presStyleLbl="node1" presStyleIdx="2" presStyleCnt="19"/>
      <dgm:spPr/>
    </dgm:pt>
    <dgm:pt modelId="{D396A963-71AC-D14E-A126-63DCDFBEF986}" type="pres">
      <dgm:prSet presAssocID="{91C70CB5-25CD-4171-8624-2911E6827E1C}" presName="c4" presStyleLbl="node1" presStyleIdx="3" presStyleCnt="19"/>
      <dgm:spPr/>
    </dgm:pt>
    <dgm:pt modelId="{ADA44A77-D059-5649-AD9E-AC58F99FCDAA}" type="pres">
      <dgm:prSet presAssocID="{91C70CB5-25CD-4171-8624-2911E6827E1C}" presName="c5" presStyleLbl="node1" presStyleIdx="4" presStyleCnt="19"/>
      <dgm:spPr/>
    </dgm:pt>
    <dgm:pt modelId="{9DB768F1-8860-8B4A-AE8A-7E8E3708101D}" type="pres">
      <dgm:prSet presAssocID="{91C70CB5-25CD-4171-8624-2911E6827E1C}" presName="c6" presStyleLbl="node1" presStyleIdx="5" presStyleCnt="19"/>
      <dgm:spPr/>
    </dgm:pt>
    <dgm:pt modelId="{7C00CD1B-B62E-7046-9E65-56D616DB776C}" type="pres">
      <dgm:prSet presAssocID="{91C70CB5-25CD-4171-8624-2911E6827E1C}" presName="c7" presStyleLbl="node1" presStyleIdx="6" presStyleCnt="19"/>
      <dgm:spPr/>
    </dgm:pt>
    <dgm:pt modelId="{0CC3E0B6-1C7A-0C49-B437-CF9EFF332AC2}" type="pres">
      <dgm:prSet presAssocID="{91C70CB5-25CD-4171-8624-2911E6827E1C}" presName="c8" presStyleLbl="node1" presStyleIdx="7" presStyleCnt="19"/>
      <dgm:spPr/>
    </dgm:pt>
    <dgm:pt modelId="{8BC9E039-B9AF-B742-8C16-638E7545F3CD}" type="pres">
      <dgm:prSet presAssocID="{91C70CB5-25CD-4171-8624-2911E6827E1C}" presName="c9" presStyleLbl="node1" presStyleIdx="8" presStyleCnt="19"/>
      <dgm:spPr/>
    </dgm:pt>
    <dgm:pt modelId="{CE720921-08AA-6E40-A046-E02F80B3218F}" type="pres">
      <dgm:prSet presAssocID="{91C70CB5-25CD-4171-8624-2911E6827E1C}" presName="c10" presStyleLbl="node1" presStyleIdx="9" presStyleCnt="19"/>
      <dgm:spPr/>
    </dgm:pt>
    <dgm:pt modelId="{86D97113-7A66-AF4A-8A6A-4D61C7786B45}" type="pres">
      <dgm:prSet presAssocID="{91C70CB5-25CD-4171-8624-2911E6827E1C}" presName="c11" presStyleLbl="node1" presStyleIdx="10" presStyleCnt="19"/>
      <dgm:spPr/>
    </dgm:pt>
    <dgm:pt modelId="{8933F5B9-AA47-1B41-87A0-CEFD52853793}" type="pres">
      <dgm:prSet presAssocID="{91C70CB5-25CD-4171-8624-2911E6827E1C}" presName="c12" presStyleLbl="node1" presStyleIdx="11" presStyleCnt="19"/>
      <dgm:spPr/>
    </dgm:pt>
    <dgm:pt modelId="{F07ECD4A-B70A-B64A-9E1E-1A8C57E73A89}" type="pres">
      <dgm:prSet presAssocID="{91C70CB5-25CD-4171-8624-2911E6827E1C}" presName="c13" presStyleLbl="node1" presStyleIdx="12" presStyleCnt="19"/>
      <dgm:spPr/>
    </dgm:pt>
    <dgm:pt modelId="{E9AC6776-1790-1A4A-BAFD-329AF26C91EA}" type="pres">
      <dgm:prSet presAssocID="{91C70CB5-25CD-4171-8624-2911E6827E1C}" presName="c14" presStyleLbl="node1" presStyleIdx="13" presStyleCnt="19"/>
      <dgm:spPr/>
    </dgm:pt>
    <dgm:pt modelId="{9DEBACF5-51D8-D04E-9CBD-8CC0B3F82F96}" type="pres">
      <dgm:prSet presAssocID="{91C70CB5-25CD-4171-8624-2911E6827E1C}" presName="c15" presStyleLbl="node1" presStyleIdx="14" presStyleCnt="19"/>
      <dgm:spPr/>
    </dgm:pt>
    <dgm:pt modelId="{DC7F241B-58FC-4E42-B69A-F9BFF97D15F1}" type="pres">
      <dgm:prSet presAssocID="{91C70CB5-25CD-4171-8624-2911E6827E1C}" presName="c16" presStyleLbl="node1" presStyleIdx="15" presStyleCnt="19"/>
      <dgm:spPr/>
    </dgm:pt>
    <dgm:pt modelId="{2498BF20-221D-8E40-9BE0-DA6DF9801F8F}" type="pres">
      <dgm:prSet presAssocID="{91C70CB5-25CD-4171-8624-2911E6827E1C}" presName="c17" presStyleLbl="node1" presStyleIdx="16" presStyleCnt="19"/>
      <dgm:spPr/>
    </dgm:pt>
    <dgm:pt modelId="{FBABC294-97AD-6F4B-8993-05C5B1275B0E}" type="pres">
      <dgm:prSet presAssocID="{91C70CB5-25CD-4171-8624-2911E6827E1C}" presName="c18" presStyleLbl="node1" presStyleIdx="17" presStyleCnt="19"/>
      <dgm:spPr/>
    </dgm:pt>
    <dgm:pt modelId="{27BEEC75-9AF0-9F48-98F8-6DDC47B5D427}" type="pres">
      <dgm:prSet presAssocID="{83AF915E-E841-48D2-AB4D-E48EF47BF0FC}" presName="chevronComposite1" presStyleCnt="0"/>
      <dgm:spPr/>
    </dgm:pt>
    <dgm:pt modelId="{ABBC02BF-0AFB-9C44-8853-FD4D89858E2E}" type="pres">
      <dgm:prSet presAssocID="{83AF915E-E841-48D2-AB4D-E48EF47BF0FC}" presName="chevron1" presStyleLbl="sibTrans2D1" presStyleIdx="0" presStyleCnt="3"/>
      <dgm:spPr/>
    </dgm:pt>
    <dgm:pt modelId="{6F1128F5-BB64-AA4C-8893-F9C2BCE2C569}" type="pres">
      <dgm:prSet presAssocID="{83AF915E-E841-48D2-AB4D-E48EF47BF0FC}" presName="spChevron1" presStyleCnt="0"/>
      <dgm:spPr/>
    </dgm:pt>
    <dgm:pt modelId="{1589DB3D-71C6-0E4E-93CA-4F743AA18970}" type="pres">
      <dgm:prSet presAssocID="{AB81D24F-9B49-4691-82C3-D93BB197A17A}" presName="middle" presStyleCnt="0"/>
      <dgm:spPr/>
    </dgm:pt>
    <dgm:pt modelId="{EAB00ED0-D7CB-4E49-81AD-A08A1AFAED06}" type="pres">
      <dgm:prSet presAssocID="{AB81D24F-9B49-4691-82C3-D93BB197A17A}" presName="parTxMid" presStyleLbl="revTx" presStyleIdx="1" presStyleCnt="3"/>
      <dgm:spPr/>
      <dgm:t>
        <a:bodyPr/>
        <a:lstStyle/>
        <a:p>
          <a:endParaRPr lang="en-US"/>
        </a:p>
      </dgm:t>
    </dgm:pt>
    <dgm:pt modelId="{193A1991-0E50-4B4C-9D16-6330054F0B70}" type="pres">
      <dgm:prSet presAssocID="{AB81D24F-9B49-4691-82C3-D93BB197A17A}" presName="spMid" presStyleCnt="0"/>
      <dgm:spPr/>
    </dgm:pt>
    <dgm:pt modelId="{5CB6473D-6E2F-E346-82CF-96892F6DF77B}" type="pres">
      <dgm:prSet presAssocID="{856F105D-8DBD-4362-AAF5-0E833C794D36}" presName="chevronComposite1" presStyleCnt="0"/>
      <dgm:spPr/>
    </dgm:pt>
    <dgm:pt modelId="{713C60AA-DBD1-CA4E-A756-DD4C58BCC0BB}" type="pres">
      <dgm:prSet presAssocID="{856F105D-8DBD-4362-AAF5-0E833C794D36}" presName="chevron1" presStyleLbl="sibTrans2D1" presStyleIdx="1" presStyleCnt="3"/>
      <dgm:spPr/>
    </dgm:pt>
    <dgm:pt modelId="{79116B45-310F-5D4A-B5CC-73192684777F}" type="pres">
      <dgm:prSet presAssocID="{856F105D-8DBD-4362-AAF5-0E833C794D36}" presName="spChevron1" presStyleCnt="0"/>
      <dgm:spPr/>
    </dgm:pt>
    <dgm:pt modelId="{053C98B1-2A29-6340-B4A5-824CAE60197B}" type="pres">
      <dgm:prSet presAssocID="{0F947DD6-7CFB-4AC3-B039-FFD770041498}" presName="middle" presStyleCnt="0"/>
      <dgm:spPr/>
    </dgm:pt>
    <dgm:pt modelId="{0FD87F01-53B7-4245-9CC9-D9AD9773C772}" type="pres">
      <dgm:prSet presAssocID="{0F947DD6-7CFB-4AC3-B039-FFD770041498}" presName="parTxMid" presStyleLbl="revTx" presStyleIdx="2" presStyleCnt="3"/>
      <dgm:spPr/>
      <dgm:t>
        <a:bodyPr/>
        <a:lstStyle/>
        <a:p>
          <a:endParaRPr lang="en-US"/>
        </a:p>
      </dgm:t>
    </dgm:pt>
    <dgm:pt modelId="{6CBEA22F-F56F-BE41-9E7A-539D07654301}" type="pres">
      <dgm:prSet presAssocID="{0F947DD6-7CFB-4AC3-B039-FFD770041498}" presName="spMid" presStyleCnt="0"/>
      <dgm:spPr/>
    </dgm:pt>
    <dgm:pt modelId="{209A2F54-196F-504F-B038-05E2376EAB8A}" type="pres">
      <dgm:prSet presAssocID="{CE5BE6AF-E166-4219-87D4-31E5725C6484}" presName="chevronComposite1" presStyleCnt="0"/>
      <dgm:spPr/>
    </dgm:pt>
    <dgm:pt modelId="{41C6DA02-0C6D-014B-BA46-0DC855E06507}" type="pres">
      <dgm:prSet presAssocID="{CE5BE6AF-E166-4219-87D4-31E5725C6484}" presName="chevron1" presStyleLbl="sibTrans2D1" presStyleIdx="2" presStyleCnt="3"/>
      <dgm:spPr/>
    </dgm:pt>
    <dgm:pt modelId="{153E4536-6106-FC4D-B38E-B1CF853DE18C}" type="pres">
      <dgm:prSet presAssocID="{CE5BE6AF-E166-4219-87D4-31E5725C6484}" presName="spChevron1" presStyleCnt="0"/>
      <dgm:spPr/>
    </dgm:pt>
    <dgm:pt modelId="{B4DAD9AE-F5E0-EC4D-871C-9D1825A8898C}" type="pres">
      <dgm:prSet presAssocID="{60C0DB08-34D8-46CC-A673-97C3DC3F2C9A}" presName="last" presStyleCnt="0"/>
      <dgm:spPr/>
    </dgm:pt>
    <dgm:pt modelId="{77453264-78AC-5B4A-89D0-83D46EF5AA03}" type="pres">
      <dgm:prSet presAssocID="{60C0DB08-34D8-46CC-A673-97C3DC3F2C9A}" presName="circleTx" presStyleLbl="node1" presStyleIdx="18" presStyleCnt="19"/>
      <dgm:spPr/>
      <dgm:t>
        <a:bodyPr/>
        <a:lstStyle/>
        <a:p>
          <a:endParaRPr lang="en-US"/>
        </a:p>
      </dgm:t>
    </dgm:pt>
    <dgm:pt modelId="{52AD8812-65C7-0049-8682-4955C12F138D}" type="pres">
      <dgm:prSet presAssocID="{60C0DB08-34D8-46CC-A673-97C3DC3F2C9A}" presName="spN" presStyleCnt="0"/>
      <dgm:spPr/>
    </dgm:pt>
  </dgm:ptLst>
  <dgm:cxnLst>
    <dgm:cxn modelId="{1C528324-ADBB-AC44-B58E-F336C68C8A67}" type="presOf" srcId="{60C0DB08-34D8-46CC-A673-97C3DC3F2C9A}" destId="{77453264-78AC-5B4A-89D0-83D46EF5AA03}" srcOrd="0" destOrd="0" presId="urn:microsoft.com/office/officeart/2009/3/layout/RandomtoResultProcess"/>
    <dgm:cxn modelId="{ADECABF0-FE59-415E-A584-B8A2BB10FB80}" srcId="{08F7567E-AF83-4F9D-82A7-C018419C6A46}" destId="{60C0DB08-34D8-46CC-A673-97C3DC3F2C9A}" srcOrd="3" destOrd="0" parTransId="{3CD4BE42-B5EB-4360-900A-9B70E9A718AD}" sibTransId="{F2A1C474-CDE2-4368-AAB4-168490EB3741}"/>
    <dgm:cxn modelId="{911B0579-75F8-3F44-BA96-466D2B74A618}" type="presOf" srcId="{0F947DD6-7CFB-4AC3-B039-FFD770041498}" destId="{0FD87F01-53B7-4245-9CC9-D9AD9773C772}" srcOrd="0" destOrd="0" presId="urn:microsoft.com/office/officeart/2009/3/layout/RandomtoResultProcess"/>
    <dgm:cxn modelId="{5B6464F2-7439-5E44-82BC-C0212C41444D}" type="presOf" srcId="{08F7567E-AF83-4F9D-82A7-C018419C6A46}" destId="{15F073B3-EDEE-3B40-8167-2739427F80CC}" srcOrd="0" destOrd="0" presId="urn:microsoft.com/office/officeart/2009/3/layout/RandomtoResultProcess"/>
    <dgm:cxn modelId="{AEBB6A1B-FF9F-44D1-B6F2-52A6F2A5583A}" srcId="{08F7567E-AF83-4F9D-82A7-C018419C6A46}" destId="{91C70CB5-25CD-4171-8624-2911E6827E1C}" srcOrd="0" destOrd="0" parTransId="{F012CB1C-B01C-4909-9B39-6C6ECE153CA1}" sibTransId="{83AF915E-E841-48D2-AB4D-E48EF47BF0FC}"/>
    <dgm:cxn modelId="{882AE505-2C53-46B4-98FE-DF8C0282504F}" srcId="{08F7567E-AF83-4F9D-82A7-C018419C6A46}" destId="{0F947DD6-7CFB-4AC3-B039-FFD770041498}" srcOrd="2" destOrd="0" parTransId="{7A98331B-91A9-41AE-AF2F-B93C9109B7F2}" sibTransId="{CE5BE6AF-E166-4219-87D4-31E5725C6484}"/>
    <dgm:cxn modelId="{8029001C-B882-9B49-AEC4-045BBBBC4674}" type="presOf" srcId="{91C70CB5-25CD-4171-8624-2911E6827E1C}" destId="{0CA86353-106B-FE49-A891-88C2A3E94E4C}" srcOrd="0" destOrd="0" presId="urn:microsoft.com/office/officeart/2009/3/layout/RandomtoResultProcess"/>
    <dgm:cxn modelId="{F366A30F-7215-D846-A596-9F71E263352C}" type="presOf" srcId="{AB81D24F-9B49-4691-82C3-D93BB197A17A}" destId="{EAB00ED0-D7CB-4E49-81AD-A08A1AFAED06}" srcOrd="0" destOrd="0" presId="urn:microsoft.com/office/officeart/2009/3/layout/RandomtoResultProcess"/>
    <dgm:cxn modelId="{EE01CE70-0F45-4809-8A8B-00305E62FA39}" srcId="{08F7567E-AF83-4F9D-82A7-C018419C6A46}" destId="{AB81D24F-9B49-4691-82C3-D93BB197A17A}" srcOrd="1" destOrd="0" parTransId="{5A0CE3FF-DDD8-46C1-A9F4-801C955D6073}" sibTransId="{856F105D-8DBD-4362-AAF5-0E833C794D36}"/>
    <dgm:cxn modelId="{9C774B35-1614-9D40-84B7-BA5B8835A101}" type="presParOf" srcId="{15F073B3-EDEE-3B40-8167-2739427F80CC}" destId="{244254CC-A2E8-364D-9F2F-D24232BC8CE9}" srcOrd="0" destOrd="0" presId="urn:microsoft.com/office/officeart/2009/3/layout/RandomtoResultProcess"/>
    <dgm:cxn modelId="{0669658B-A905-2240-815F-4031CDD7278C}" type="presParOf" srcId="{244254CC-A2E8-364D-9F2F-D24232BC8CE9}" destId="{0CA86353-106B-FE49-A891-88C2A3E94E4C}" srcOrd="0" destOrd="0" presId="urn:microsoft.com/office/officeart/2009/3/layout/RandomtoResultProcess"/>
    <dgm:cxn modelId="{2EFB3BA2-699D-CB49-BCE7-0C2BDFBC35F3}" type="presParOf" srcId="{244254CC-A2E8-364D-9F2F-D24232BC8CE9}" destId="{7B21A40D-EFC2-8D4D-B23C-4D7571589ED2}" srcOrd="1" destOrd="0" presId="urn:microsoft.com/office/officeart/2009/3/layout/RandomtoResultProcess"/>
    <dgm:cxn modelId="{35AB809A-CC62-8848-AD8D-951DB0E82480}" type="presParOf" srcId="{244254CC-A2E8-364D-9F2F-D24232BC8CE9}" destId="{28482214-F9B5-5640-B595-74823D59712D}" srcOrd="2" destOrd="0" presId="urn:microsoft.com/office/officeart/2009/3/layout/RandomtoResultProcess"/>
    <dgm:cxn modelId="{845D8BFA-49CB-C44C-965B-84A9F8C86B39}" type="presParOf" srcId="{244254CC-A2E8-364D-9F2F-D24232BC8CE9}" destId="{DEBAE220-0843-184A-9E2F-EAB8DA973A8D}" srcOrd="3" destOrd="0" presId="urn:microsoft.com/office/officeart/2009/3/layout/RandomtoResultProcess"/>
    <dgm:cxn modelId="{FCD4B1B7-6E3E-DF4E-914A-11E612B93B67}" type="presParOf" srcId="{244254CC-A2E8-364D-9F2F-D24232BC8CE9}" destId="{D396A963-71AC-D14E-A126-63DCDFBEF986}" srcOrd="4" destOrd="0" presId="urn:microsoft.com/office/officeart/2009/3/layout/RandomtoResultProcess"/>
    <dgm:cxn modelId="{08FC2EED-A047-AA4B-9181-FB662378BEA3}" type="presParOf" srcId="{244254CC-A2E8-364D-9F2F-D24232BC8CE9}" destId="{ADA44A77-D059-5649-AD9E-AC58F99FCDAA}" srcOrd="5" destOrd="0" presId="urn:microsoft.com/office/officeart/2009/3/layout/RandomtoResultProcess"/>
    <dgm:cxn modelId="{F140B078-4B9D-2846-B654-CC7FA030507E}" type="presParOf" srcId="{244254CC-A2E8-364D-9F2F-D24232BC8CE9}" destId="{9DB768F1-8860-8B4A-AE8A-7E8E3708101D}" srcOrd="6" destOrd="0" presId="urn:microsoft.com/office/officeart/2009/3/layout/RandomtoResultProcess"/>
    <dgm:cxn modelId="{736C7594-C618-284D-B4EC-2FCC7B8E958F}" type="presParOf" srcId="{244254CC-A2E8-364D-9F2F-D24232BC8CE9}" destId="{7C00CD1B-B62E-7046-9E65-56D616DB776C}" srcOrd="7" destOrd="0" presId="urn:microsoft.com/office/officeart/2009/3/layout/RandomtoResultProcess"/>
    <dgm:cxn modelId="{9233EC69-4CC0-A042-8FA2-D1A50270DB33}" type="presParOf" srcId="{244254CC-A2E8-364D-9F2F-D24232BC8CE9}" destId="{0CC3E0B6-1C7A-0C49-B437-CF9EFF332AC2}" srcOrd="8" destOrd="0" presId="urn:microsoft.com/office/officeart/2009/3/layout/RandomtoResultProcess"/>
    <dgm:cxn modelId="{764B9CBE-507D-0344-8937-D28CA88ACCB9}" type="presParOf" srcId="{244254CC-A2E8-364D-9F2F-D24232BC8CE9}" destId="{8BC9E039-B9AF-B742-8C16-638E7545F3CD}" srcOrd="9" destOrd="0" presId="urn:microsoft.com/office/officeart/2009/3/layout/RandomtoResultProcess"/>
    <dgm:cxn modelId="{878E3D6C-33B0-6048-A715-D07E19CBF152}" type="presParOf" srcId="{244254CC-A2E8-364D-9F2F-D24232BC8CE9}" destId="{CE720921-08AA-6E40-A046-E02F80B3218F}" srcOrd="10" destOrd="0" presId="urn:microsoft.com/office/officeart/2009/3/layout/RandomtoResultProcess"/>
    <dgm:cxn modelId="{EA06D02D-16D2-9142-880D-D889DF9B2FCB}" type="presParOf" srcId="{244254CC-A2E8-364D-9F2F-D24232BC8CE9}" destId="{86D97113-7A66-AF4A-8A6A-4D61C7786B45}" srcOrd="11" destOrd="0" presId="urn:microsoft.com/office/officeart/2009/3/layout/RandomtoResultProcess"/>
    <dgm:cxn modelId="{C8135613-F4F4-8E46-97D8-3CCAEB006358}" type="presParOf" srcId="{244254CC-A2E8-364D-9F2F-D24232BC8CE9}" destId="{8933F5B9-AA47-1B41-87A0-CEFD52853793}" srcOrd="12" destOrd="0" presId="urn:microsoft.com/office/officeart/2009/3/layout/RandomtoResultProcess"/>
    <dgm:cxn modelId="{43CA6DF8-D007-E348-A4D4-22F1E03918EE}" type="presParOf" srcId="{244254CC-A2E8-364D-9F2F-D24232BC8CE9}" destId="{F07ECD4A-B70A-B64A-9E1E-1A8C57E73A89}" srcOrd="13" destOrd="0" presId="urn:microsoft.com/office/officeart/2009/3/layout/RandomtoResultProcess"/>
    <dgm:cxn modelId="{531E2029-ABD0-AA44-ACED-E2B7106DF1C7}" type="presParOf" srcId="{244254CC-A2E8-364D-9F2F-D24232BC8CE9}" destId="{E9AC6776-1790-1A4A-BAFD-329AF26C91EA}" srcOrd="14" destOrd="0" presId="urn:microsoft.com/office/officeart/2009/3/layout/RandomtoResultProcess"/>
    <dgm:cxn modelId="{E49745DC-7E29-134D-B5F0-5C5B7B629711}" type="presParOf" srcId="{244254CC-A2E8-364D-9F2F-D24232BC8CE9}" destId="{9DEBACF5-51D8-D04E-9CBD-8CC0B3F82F96}" srcOrd="15" destOrd="0" presId="urn:microsoft.com/office/officeart/2009/3/layout/RandomtoResultProcess"/>
    <dgm:cxn modelId="{CD7A94B3-0821-0048-9E1D-A54AADD241A9}" type="presParOf" srcId="{244254CC-A2E8-364D-9F2F-D24232BC8CE9}" destId="{DC7F241B-58FC-4E42-B69A-F9BFF97D15F1}" srcOrd="16" destOrd="0" presId="urn:microsoft.com/office/officeart/2009/3/layout/RandomtoResultProcess"/>
    <dgm:cxn modelId="{55CD3676-A1DC-EE47-92DE-4832E7EE0AB3}" type="presParOf" srcId="{244254CC-A2E8-364D-9F2F-D24232BC8CE9}" destId="{2498BF20-221D-8E40-9BE0-DA6DF9801F8F}" srcOrd="17" destOrd="0" presId="urn:microsoft.com/office/officeart/2009/3/layout/RandomtoResultProcess"/>
    <dgm:cxn modelId="{29552439-0334-3046-98EA-21A471523134}" type="presParOf" srcId="{244254CC-A2E8-364D-9F2F-D24232BC8CE9}" destId="{FBABC294-97AD-6F4B-8993-05C5B1275B0E}" srcOrd="18" destOrd="0" presId="urn:microsoft.com/office/officeart/2009/3/layout/RandomtoResultProcess"/>
    <dgm:cxn modelId="{1F796694-9040-B547-B250-0D1EBB74BEA0}" type="presParOf" srcId="{15F073B3-EDEE-3B40-8167-2739427F80CC}" destId="{27BEEC75-9AF0-9F48-98F8-6DDC47B5D427}" srcOrd="1" destOrd="0" presId="urn:microsoft.com/office/officeart/2009/3/layout/RandomtoResultProcess"/>
    <dgm:cxn modelId="{47DA7DD8-3D53-C641-8D1C-F76B2982C944}" type="presParOf" srcId="{27BEEC75-9AF0-9F48-98F8-6DDC47B5D427}" destId="{ABBC02BF-0AFB-9C44-8853-FD4D89858E2E}" srcOrd="0" destOrd="0" presId="urn:microsoft.com/office/officeart/2009/3/layout/RandomtoResultProcess"/>
    <dgm:cxn modelId="{E18360A8-1C15-AD48-8579-DF4AF18A22CD}" type="presParOf" srcId="{27BEEC75-9AF0-9F48-98F8-6DDC47B5D427}" destId="{6F1128F5-BB64-AA4C-8893-F9C2BCE2C569}" srcOrd="1" destOrd="0" presId="urn:microsoft.com/office/officeart/2009/3/layout/RandomtoResultProcess"/>
    <dgm:cxn modelId="{C2FD02CE-BB78-904E-AA5B-F8819C3F9612}" type="presParOf" srcId="{15F073B3-EDEE-3B40-8167-2739427F80CC}" destId="{1589DB3D-71C6-0E4E-93CA-4F743AA18970}" srcOrd="2" destOrd="0" presId="urn:microsoft.com/office/officeart/2009/3/layout/RandomtoResultProcess"/>
    <dgm:cxn modelId="{996A94CF-1C5F-9E4C-B752-402C92CED46C}" type="presParOf" srcId="{1589DB3D-71C6-0E4E-93CA-4F743AA18970}" destId="{EAB00ED0-D7CB-4E49-81AD-A08A1AFAED06}" srcOrd="0" destOrd="0" presId="urn:microsoft.com/office/officeart/2009/3/layout/RandomtoResultProcess"/>
    <dgm:cxn modelId="{7E050D15-2F62-384D-A204-6889BFD4A72E}" type="presParOf" srcId="{1589DB3D-71C6-0E4E-93CA-4F743AA18970}" destId="{193A1991-0E50-4B4C-9D16-6330054F0B70}" srcOrd="1" destOrd="0" presId="urn:microsoft.com/office/officeart/2009/3/layout/RandomtoResultProcess"/>
    <dgm:cxn modelId="{F41F07F9-E3E5-1D49-96B0-3503EE7724BF}" type="presParOf" srcId="{15F073B3-EDEE-3B40-8167-2739427F80CC}" destId="{5CB6473D-6E2F-E346-82CF-96892F6DF77B}" srcOrd="3" destOrd="0" presId="urn:microsoft.com/office/officeart/2009/3/layout/RandomtoResultProcess"/>
    <dgm:cxn modelId="{3428F6BA-DBB9-3E4F-BEC4-0EC84A15EE59}" type="presParOf" srcId="{5CB6473D-6E2F-E346-82CF-96892F6DF77B}" destId="{713C60AA-DBD1-CA4E-A756-DD4C58BCC0BB}" srcOrd="0" destOrd="0" presId="urn:microsoft.com/office/officeart/2009/3/layout/RandomtoResultProcess"/>
    <dgm:cxn modelId="{484F3067-61EC-D844-ACBE-84EA1591615F}" type="presParOf" srcId="{5CB6473D-6E2F-E346-82CF-96892F6DF77B}" destId="{79116B45-310F-5D4A-B5CC-73192684777F}" srcOrd="1" destOrd="0" presId="urn:microsoft.com/office/officeart/2009/3/layout/RandomtoResultProcess"/>
    <dgm:cxn modelId="{D653F15D-B23D-814D-85D8-8F4C292E30F2}" type="presParOf" srcId="{15F073B3-EDEE-3B40-8167-2739427F80CC}" destId="{053C98B1-2A29-6340-B4A5-824CAE60197B}" srcOrd="4" destOrd="0" presId="urn:microsoft.com/office/officeart/2009/3/layout/RandomtoResultProcess"/>
    <dgm:cxn modelId="{1185AD06-5DF3-714D-859D-130C9FF8F9EB}" type="presParOf" srcId="{053C98B1-2A29-6340-B4A5-824CAE60197B}" destId="{0FD87F01-53B7-4245-9CC9-D9AD9773C772}" srcOrd="0" destOrd="0" presId="urn:microsoft.com/office/officeart/2009/3/layout/RandomtoResultProcess"/>
    <dgm:cxn modelId="{530CD2FE-C214-014C-9697-D9852F1203ED}" type="presParOf" srcId="{053C98B1-2A29-6340-B4A5-824CAE60197B}" destId="{6CBEA22F-F56F-BE41-9E7A-539D07654301}" srcOrd="1" destOrd="0" presId="urn:microsoft.com/office/officeart/2009/3/layout/RandomtoResultProcess"/>
    <dgm:cxn modelId="{958B3C49-F2C2-6A45-9B74-4621E039971A}" type="presParOf" srcId="{15F073B3-EDEE-3B40-8167-2739427F80CC}" destId="{209A2F54-196F-504F-B038-05E2376EAB8A}" srcOrd="5" destOrd="0" presId="urn:microsoft.com/office/officeart/2009/3/layout/RandomtoResultProcess"/>
    <dgm:cxn modelId="{B8E61145-7B94-F944-A817-BC06BCEFBC4C}" type="presParOf" srcId="{209A2F54-196F-504F-B038-05E2376EAB8A}" destId="{41C6DA02-0C6D-014B-BA46-0DC855E06507}" srcOrd="0" destOrd="0" presId="urn:microsoft.com/office/officeart/2009/3/layout/RandomtoResultProcess"/>
    <dgm:cxn modelId="{66242C75-1FC6-804B-8B84-749BA08699B3}" type="presParOf" srcId="{209A2F54-196F-504F-B038-05E2376EAB8A}" destId="{153E4536-6106-FC4D-B38E-B1CF853DE18C}" srcOrd="1" destOrd="0" presId="urn:microsoft.com/office/officeart/2009/3/layout/RandomtoResultProcess"/>
    <dgm:cxn modelId="{EFAB99DE-D16D-BB4E-9852-184CC3C5D6B7}" type="presParOf" srcId="{15F073B3-EDEE-3B40-8167-2739427F80CC}" destId="{B4DAD9AE-F5E0-EC4D-871C-9D1825A8898C}" srcOrd="6" destOrd="0" presId="urn:microsoft.com/office/officeart/2009/3/layout/RandomtoResultProcess"/>
    <dgm:cxn modelId="{BC947700-A2DD-CD48-B88B-A441B19A96A4}" type="presParOf" srcId="{B4DAD9AE-F5E0-EC4D-871C-9D1825A8898C}" destId="{77453264-78AC-5B4A-89D0-83D46EF5AA03}" srcOrd="0" destOrd="0" presId="urn:microsoft.com/office/officeart/2009/3/layout/RandomtoResultProcess"/>
    <dgm:cxn modelId="{93C75016-A1EC-8F41-B0B6-C9E100501FC2}" type="presParOf" srcId="{B4DAD9AE-F5E0-EC4D-871C-9D1825A8898C}" destId="{52AD8812-65C7-0049-8682-4955C12F138D}"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86353-106B-FE49-A891-88C2A3E94E4C}">
      <dsp:nvSpPr>
        <dsp:cNvPr id="0" name=""/>
        <dsp:cNvSpPr/>
      </dsp:nvSpPr>
      <dsp:spPr>
        <a:xfrm>
          <a:off x="123962" y="2249943"/>
          <a:ext cx="1778337" cy="586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Media</a:t>
          </a:r>
        </a:p>
      </dsp:txBody>
      <dsp:txXfrm>
        <a:off x="123962" y="2249943"/>
        <a:ext cx="1778337" cy="586043"/>
      </dsp:txXfrm>
    </dsp:sp>
    <dsp:sp modelId="{7B21A40D-EFC2-8D4D-B23C-4D7571589ED2}">
      <dsp:nvSpPr>
        <dsp:cNvPr id="0" name=""/>
        <dsp:cNvSpPr/>
      </dsp:nvSpPr>
      <dsp:spPr>
        <a:xfrm>
          <a:off x="121941"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482214-F9B5-5640-B595-74823D59712D}">
      <dsp:nvSpPr>
        <dsp:cNvPr id="0" name=""/>
        <dsp:cNvSpPr/>
      </dsp:nvSpPr>
      <dsp:spPr>
        <a:xfrm>
          <a:off x="220962" y="187366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BAE220-0843-184A-9E2F-EAB8DA973A8D}">
      <dsp:nvSpPr>
        <dsp:cNvPr id="0" name=""/>
        <dsp:cNvSpPr/>
      </dsp:nvSpPr>
      <dsp:spPr>
        <a:xfrm>
          <a:off x="458613" y="1913272"/>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96A963-71AC-D14E-A126-63DCDFBEF986}">
      <dsp:nvSpPr>
        <dsp:cNvPr id="0" name=""/>
        <dsp:cNvSpPr/>
      </dsp:nvSpPr>
      <dsp:spPr>
        <a:xfrm>
          <a:off x="656655" y="169542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A44A77-D059-5649-AD9E-AC58F99FCDAA}">
      <dsp:nvSpPr>
        <dsp:cNvPr id="0" name=""/>
        <dsp:cNvSpPr/>
      </dsp:nvSpPr>
      <dsp:spPr>
        <a:xfrm>
          <a:off x="914110" y="161620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B768F1-8860-8B4A-AE8A-7E8E3708101D}">
      <dsp:nvSpPr>
        <dsp:cNvPr id="0" name=""/>
        <dsp:cNvSpPr/>
      </dsp:nvSpPr>
      <dsp:spPr>
        <a:xfrm>
          <a:off x="1230977" y="175483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00CD1B-B62E-7046-9E65-56D616DB776C}">
      <dsp:nvSpPr>
        <dsp:cNvPr id="0" name=""/>
        <dsp:cNvSpPr/>
      </dsp:nvSpPr>
      <dsp:spPr>
        <a:xfrm>
          <a:off x="1429019" y="1853859"/>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C3E0B6-1C7A-0C49-B437-CF9EFF332AC2}">
      <dsp:nvSpPr>
        <dsp:cNvPr id="0" name=""/>
        <dsp:cNvSpPr/>
      </dsp:nvSpPr>
      <dsp:spPr>
        <a:xfrm>
          <a:off x="1706278"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C9E039-B9AF-B742-8C16-638E7545F3CD}">
      <dsp:nvSpPr>
        <dsp:cNvPr id="0" name=""/>
        <dsp:cNvSpPr/>
      </dsp:nvSpPr>
      <dsp:spPr>
        <a:xfrm>
          <a:off x="1825104" y="2289552"/>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720921-08AA-6E40-A046-E02F80B3218F}">
      <dsp:nvSpPr>
        <dsp:cNvPr id="0" name=""/>
        <dsp:cNvSpPr/>
      </dsp:nvSpPr>
      <dsp:spPr>
        <a:xfrm>
          <a:off x="795285" y="1873663"/>
          <a:ext cx="363750" cy="36375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D97113-7A66-AF4A-8A6A-4D61C7786B45}">
      <dsp:nvSpPr>
        <dsp:cNvPr id="0" name=""/>
        <dsp:cNvSpPr/>
      </dsp:nvSpPr>
      <dsp:spPr>
        <a:xfrm>
          <a:off x="22920" y="262622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33F5B9-AA47-1B41-87A0-CEFD52853793}">
      <dsp:nvSpPr>
        <dsp:cNvPr id="0" name=""/>
        <dsp:cNvSpPr/>
      </dsp:nvSpPr>
      <dsp:spPr>
        <a:xfrm>
          <a:off x="141746" y="2804461"/>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7ECD4A-B70A-B64A-9E1E-1A8C57E73A89}">
      <dsp:nvSpPr>
        <dsp:cNvPr id="0" name=""/>
        <dsp:cNvSpPr/>
      </dsp:nvSpPr>
      <dsp:spPr>
        <a:xfrm>
          <a:off x="438809" y="2962895"/>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AC6776-1790-1A4A-BAFD-329AF26C91EA}">
      <dsp:nvSpPr>
        <dsp:cNvPr id="0" name=""/>
        <dsp:cNvSpPr/>
      </dsp:nvSpPr>
      <dsp:spPr>
        <a:xfrm>
          <a:off x="854697" y="3220350"/>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EBACF5-51D8-D04E-9CBD-8CC0B3F82F96}">
      <dsp:nvSpPr>
        <dsp:cNvPr id="0" name=""/>
        <dsp:cNvSpPr/>
      </dsp:nvSpPr>
      <dsp:spPr>
        <a:xfrm>
          <a:off x="933914" y="2962895"/>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7F241B-58FC-4E42-B69A-F9BFF97D15F1}">
      <dsp:nvSpPr>
        <dsp:cNvPr id="0" name=""/>
        <dsp:cNvSpPr/>
      </dsp:nvSpPr>
      <dsp:spPr>
        <a:xfrm>
          <a:off x="1131956" y="3240154"/>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8BF20-221D-8E40-9BE0-DA6DF9801F8F}">
      <dsp:nvSpPr>
        <dsp:cNvPr id="0" name=""/>
        <dsp:cNvSpPr/>
      </dsp:nvSpPr>
      <dsp:spPr>
        <a:xfrm>
          <a:off x="1310194" y="2923286"/>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BC294-97AD-6F4B-8993-05C5B1275B0E}">
      <dsp:nvSpPr>
        <dsp:cNvPr id="0" name=""/>
        <dsp:cNvSpPr/>
      </dsp:nvSpPr>
      <dsp:spPr>
        <a:xfrm>
          <a:off x="1745887" y="2844070"/>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BC02BF-0AFB-9C44-8853-FD4D89858E2E}">
      <dsp:nvSpPr>
        <dsp:cNvPr id="0" name=""/>
        <dsp:cNvSpPr/>
      </dsp:nvSpPr>
      <dsp:spPr>
        <a:xfrm>
          <a:off x="1968179"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B00ED0-D7CB-4E49-81AD-A08A1AFAED06}">
      <dsp:nvSpPr>
        <dsp:cNvPr id="0" name=""/>
        <dsp:cNvSpPr/>
      </dsp:nvSpPr>
      <dsp:spPr>
        <a:xfrm>
          <a:off x="2621020"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Pages</a:t>
          </a:r>
        </a:p>
      </dsp:txBody>
      <dsp:txXfrm>
        <a:off x="2621020" y="1913548"/>
        <a:ext cx="1780474" cy="1246331"/>
      </dsp:txXfrm>
    </dsp:sp>
    <dsp:sp modelId="{713C60AA-DBD1-CA4E-A756-DD4C58BCC0BB}">
      <dsp:nvSpPr>
        <dsp:cNvPr id="0" name=""/>
        <dsp:cNvSpPr/>
      </dsp:nvSpPr>
      <dsp:spPr>
        <a:xfrm>
          <a:off x="4401494"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FD87F01-53B7-4245-9CC9-D9AD9773C772}">
      <dsp:nvSpPr>
        <dsp:cNvPr id="0" name=""/>
        <dsp:cNvSpPr/>
      </dsp:nvSpPr>
      <dsp:spPr>
        <a:xfrm>
          <a:off x="5054334"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Paths</a:t>
          </a:r>
        </a:p>
      </dsp:txBody>
      <dsp:txXfrm>
        <a:off x="5054334" y="1913548"/>
        <a:ext cx="1780474" cy="1246331"/>
      </dsp:txXfrm>
    </dsp:sp>
    <dsp:sp modelId="{41C6DA02-0C6D-014B-BA46-0DC855E06507}">
      <dsp:nvSpPr>
        <dsp:cNvPr id="0" name=""/>
        <dsp:cNvSpPr/>
      </dsp:nvSpPr>
      <dsp:spPr>
        <a:xfrm>
          <a:off x="6834808"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7453264-78AC-5B4A-89D0-83D46EF5AA03}">
      <dsp:nvSpPr>
        <dsp:cNvPr id="0" name=""/>
        <dsp:cNvSpPr/>
      </dsp:nvSpPr>
      <dsp:spPr>
        <a:xfrm>
          <a:off x="7558868" y="1809942"/>
          <a:ext cx="1513402" cy="151340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a:t>Book</a:t>
          </a:r>
        </a:p>
      </dsp:txBody>
      <dsp:txXfrm>
        <a:off x="7780501" y="2031575"/>
        <a:ext cx="1070136" cy="107013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9B6B9-46A9-4662-8774-96B2DE9FB5B6}" type="datetimeFigureOut">
              <a:rPr lang="en-US" smtClean="0"/>
              <a:t>7/28/2018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A9471-F36B-4DBB-98C2-252AB60FC0B5}" type="slidenum">
              <a:rPr lang="en-US" smtClean="0"/>
              <a:t>‹#›</a:t>
            </a:fld>
            <a:endParaRPr lang="en-US"/>
          </a:p>
        </p:txBody>
      </p:sp>
    </p:spTree>
    <p:extLst>
      <p:ext uri="{BB962C8B-B14F-4D97-AF65-F5344CB8AC3E}">
        <p14:creationId xmlns:p14="http://schemas.microsoft.com/office/powerpoint/2010/main" val="2246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Janet</a:t>
            </a:r>
            <a:r>
              <a:rPr lang="en-US" baseline="0" dirty="0"/>
              <a:t> start</a:t>
            </a:r>
            <a:endParaRPr lang="en-US" dirty="0"/>
          </a:p>
        </p:txBody>
      </p:sp>
      <p:sp>
        <p:nvSpPr>
          <p:cNvPr id="4" name="Slide Number Placeholder 3"/>
          <p:cNvSpPr>
            <a:spLocks noGrp="1"/>
          </p:cNvSpPr>
          <p:nvPr>
            <p:ph type="sldNum" sz="quarter" idx="10"/>
          </p:nvPr>
        </p:nvSpPr>
        <p:spPr/>
        <p:txBody>
          <a:bodyPr/>
          <a:lstStyle/>
          <a:p>
            <a:fld id="{43BA9471-F36B-4DBB-98C2-252AB60FC0B5}" type="slidenum">
              <a:rPr lang="en-US" smtClean="0"/>
              <a:t>2</a:t>
            </a:fld>
            <a:endParaRPr lang="en-US"/>
          </a:p>
        </p:txBody>
      </p:sp>
    </p:spTree>
    <p:extLst>
      <p:ext uri="{BB962C8B-B14F-4D97-AF65-F5344CB8AC3E}">
        <p14:creationId xmlns:p14="http://schemas.microsoft.com/office/powerpoint/2010/main" val="94722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Janet end</a:t>
            </a:r>
          </a:p>
        </p:txBody>
      </p:sp>
      <p:sp>
        <p:nvSpPr>
          <p:cNvPr id="4" name="Slide Number Placeholder 3"/>
          <p:cNvSpPr>
            <a:spLocks noGrp="1"/>
          </p:cNvSpPr>
          <p:nvPr>
            <p:ph type="sldNum" sz="quarter" idx="10"/>
          </p:nvPr>
        </p:nvSpPr>
        <p:spPr/>
        <p:txBody>
          <a:bodyPr/>
          <a:lstStyle/>
          <a:p>
            <a:fld id="{43BA9471-F36B-4DBB-98C2-252AB60FC0B5}" type="slidenum">
              <a:rPr lang="en-US" smtClean="0"/>
              <a:t>5</a:t>
            </a:fld>
            <a:endParaRPr lang="en-US"/>
          </a:p>
        </p:txBody>
      </p:sp>
    </p:spTree>
    <p:extLst>
      <p:ext uri="{BB962C8B-B14F-4D97-AF65-F5344CB8AC3E}">
        <p14:creationId xmlns:p14="http://schemas.microsoft.com/office/powerpoint/2010/main" val="425755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Janet</a:t>
            </a:r>
          </a:p>
          <a:p>
            <a:endParaRPr lang="en-US" dirty="0">
              <a:cs typeface="Calibri"/>
            </a:endParaRPr>
          </a:p>
          <a:p>
            <a:pPr marL="171450" indent="-171450">
              <a:buFont typeface="Arial"/>
              <a:buChar char="•"/>
            </a:pPr>
            <a:r>
              <a:rPr lang="en-US" dirty="0"/>
              <a:t>Universal Design is the process of creating products (devices, environments, systems, and processes) that are usable by people with the widest possible range of abilities, operating within the widest possible range of situations (environments, conditions, and circumstances).</a:t>
            </a:r>
            <a:endParaRPr lang="en-US" dirty="0">
              <a:cs typeface="Calibri"/>
            </a:endParaRPr>
          </a:p>
          <a:p>
            <a:pPr marL="171450" indent="-171450">
              <a:buFont typeface="Arial"/>
              <a:buChar char="•"/>
            </a:pPr>
            <a:r>
              <a:rPr lang="en-US" dirty="0">
                <a:cs typeface="Calibri"/>
              </a:rPr>
              <a:t>Best Practices that are most relevant to Scalar</a:t>
            </a:r>
          </a:p>
          <a:p>
            <a:pPr marL="628650" lvl="1" indent="-171450">
              <a:buFont typeface="Arial"/>
              <a:buChar char="•"/>
            </a:pPr>
            <a:r>
              <a:rPr lang="en-US" dirty="0">
                <a:cs typeface="Calibri"/>
              </a:rPr>
              <a:t>Organizing content</a:t>
            </a:r>
          </a:p>
          <a:p>
            <a:pPr marL="1085850" lvl="2" indent="-171450">
              <a:buFont typeface="Arial"/>
              <a:buChar char="•"/>
            </a:pPr>
            <a:r>
              <a:rPr lang="en-US" dirty="0">
                <a:cs typeface="Calibri"/>
              </a:rPr>
              <a:t>Logical ways of organizing content</a:t>
            </a:r>
          </a:p>
          <a:p>
            <a:pPr marL="1085850" lvl="2" indent="-171450">
              <a:buFont typeface="Arial"/>
              <a:buChar char="•"/>
            </a:pPr>
            <a:r>
              <a:rPr lang="en-US" dirty="0">
                <a:cs typeface="Calibri"/>
              </a:rPr>
              <a:t>Use </a:t>
            </a:r>
            <a:r>
              <a:rPr lang="en-US" dirty="0"/>
              <a:t>chapters, headings</a:t>
            </a:r>
            <a:r>
              <a:rPr lang="en-US" dirty="0">
                <a:cs typeface="Calibri"/>
              </a:rPr>
              <a:t>, subheadings, etc.</a:t>
            </a:r>
          </a:p>
          <a:p>
            <a:pPr lvl="1" indent="-171450">
              <a:buFont typeface="Arial"/>
              <a:buChar char="•"/>
            </a:pPr>
            <a:r>
              <a:rPr lang="en-US" dirty="0">
                <a:cs typeface="Calibri"/>
              </a:rPr>
              <a:t>Images</a:t>
            </a:r>
          </a:p>
          <a:p>
            <a:pPr marL="1085850" lvl="2" indent="-171450">
              <a:buFont typeface="Arial"/>
              <a:buChar char="•"/>
            </a:pPr>
            <a:r>
              <a:rPr lang="en-US" dirty="0">
                <a:cs typeface="Calibri"/>
              </a:rPr>
              <a:t>Alt text for functional images</a:t>
            </a:r>
          </a:p>
          <a:p>
            <a:pPr marL="1085850" lvl="2" indent="-171450">
              <a:buFont typeface="Arial"/>
              <a:buChar char="•"/>
            </a:pPr>
            <a:r>
              <a:rPr lang="en-US" dirty="0">
                <a:cs typeface="Calibri"/>
              </a:rPr>
              <a:t>Avoid text descriptions for decorative images</a:t>
            </a:r>
          </a:p>
          <a:p>
            <a:pPr lvl="1" indent="-171450">
              <a:buFont typeface="Arial"/>
              <a:buChar char="•"/>
            </a:pPr>
            <a:r>
              <a:rPr lang="en-US" dirty="0">
                <a:cs typeface="Calibri"/>
              </a:rPr>
              <a:t>Multimedia</a:t>
            </a:r>
          </a:p>
          <a:p>
            <a:pPr marL="1085850" lvl="2" indent="-171450">
              <a:buFont typeface="Arial"/>
              <a:buChar char="•"/>
            </a:pPr>
            <a:r>
              <a:rPr lang="en-US" dirty="0">
                <a:cs typeface="Calibri"/>
              </a:rPr>
              <a:t>Videos: transcripts</a:t>
            </a:r>
          </a:p>
          <a:p>
            <a:pPr lvl="1" indent="-171450">
              <a:buFont typeface="Arial"/>
              <a:buChar char="•"/>
            </a:pPr>
            <a:r>
              <a:rPr lang="en-US" dirty="0">
                <a:cs typeface="Calibri"/>
              </a:rPr>
              <a:t>Accessibility Statements</a:t>
            </a:r>
          </a:p>
          <a:p>
            <a:pPr marL="1085850" lvl="2" indent="-171450">
              <a:buFont typeface="Arial"/>
              <a:buChar char="•"/>
            </a:pPr>
            <a:r>
              <a:rPr lang="en-US" dirty="0"/>
              <a:t>An accessibility statement acts as resource for those who have questions about the accessibility features of your resource. It should provide an overview of accessibility features and </a:t>
            </a:r>
            <a:r>
              <a:rPr lang="en-US" b="1" dirty="0"/>
              <a:t>contact information </a:t>
            </a:r>
            <a:r>
              <a:rPr lang="en-US" dirty="0"/>
              <a:t>in case there are any problems.</a:t>
            </a:r>
            <a:endParaRPr lang="en-US" dirty="0">
              <a:cs typeface="Calibri"/>
            </a:endParaRPr>
          </a:p>
          <a:p>
            <a:pPr marL="1085850" lvl="2" indent="-171450">
              <a:buFont typeface="Arial"/>
              <a:buChar char="•"/>
            </a:pP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43BA9471-F36B-4DBB-98C2-252AB60FC0B5}" type="slidenum">
              <a:rPr lang="en-US" smtClean="0"/>
              <a:t>13</a:t>
            </a:fld>
            <a:endParaRPr lang="en-US"/>
          </a:p>
        </p:txBody>
      </p:sp>
    </p:spTree>
    <p:extLst>
      <p:ext uri="{BB962C8B-B14F-4D97-AF65-F5344CB8AC3E}">
        <p14:creationId xmlns:p14="http://schemas.microsoft.com/office/powerpoint/2010/main" val="292129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Janet start</a:t>
            </a:r>
          </a:p>
        </p:txBody>
      </p:sp>
      <p:sp>
        <p:nvSpPr>
          <p:cNvPr id="4" name="Slide Number Placeholder 3"/>
          <p:cNvSpPr>
            <a:spLocks noGrp="1"/>
          </p:cNvSpPr>
          <p:nvPr>
            <p:ph type="sldNum" sz="quarter" idx="10"/>
          </p:nvPr>
        </p:nvSpPr>
        <p:spPr/>
        <p:txBody>
          <a:bodyPr/>
          <a:lstStyle/>
          <a:p>
            <a:fld id="{43BA9471-F36B-4DBB-98C2-252AB60FC0B5}" type="slidenum">
              <a:rPr lang="en-US" smtClean="0"/>
              <a:t>14</a:t>
            </a:fld>
            <a:endParaRPr lang="en-US"/>
          </a:p>
        </p:txBody>
      </p:sp>
    </p:spTree>
    <p:extLst>
      <p:ext uri="{BB962C8B-B14F-4D97-AF65-F5344CB8AC3E}">
        <p14:creationId xmlns:p14="http://schemas.microsoft.com/office/powerpoint/2010/main" val="400972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BA9471-F36B-4DBB-98C2-252AB60FC0B5}" type="slidenum">
              <a:rPr lang="en-US" smtClean="0"/>
              <a:t>17</a:t>
            </a:fld>
            <a:endParaRPr lang="en-US"/>
          </a:p>
        </p:txBody>
      </p:sp>
    </p:spTree>
    <p:extLst>
      <p:ext uri="{BB962C8B-B14F-4D97-AF65-F5344CB8AC3E}">
        <p14:creationId xmlns:p14="http://schemas.microsoft.com/office/powerpoint/2010/main" val="69533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Janet start – revisiting</a:t>
            </a:r>
            <a:r>
              <a:rPr lang="en-US" baseline="0" dirty="0"/>
              <a:t> what Scalar is slide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0FCADA-9142-4AF7-95F1-1A6B9FB910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29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Janet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0FCADA-9142-4AF7-95F1-1A6B9FB910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98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56682D-3868-4918-8107-8A04B343C80C}"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98704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39580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1274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68AFA4-AA0B-4D49-BDA9-0942CD4D0B18}"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592814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68AFA4-AA0B-4D49-BDA9-0942CD4D0B18}"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2843464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68AFA4-AA0B-4D49-BDA9-0942CD4D0B18}"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1780610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68AFA4-AA0B-4D49-BDA9-0942CD4D0B18}" type="datetimeFigureOut">
              <a:rPr lang="en-US" smtClean="0"/>
              <a:t>7/28/2018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526070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68AFA4-AA0B-4D49-BDA9-0942CD4D0B18}" type="datetimeFigureOut">
              <a:rPr lang="en-US" smtClean="0"/>
              <a:t>7/28/2018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3819698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68AFA4-AA0B-4D49-BDA9-0942CD4D0B18}" type="datetimeFigureOut">
              <a:rPr lang="en-US" smtClean="0"/>
              <a:t>7/28/2018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3605472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8AFA4-AA0B-4D49-BDA9-0942CD4D0B18}" type="datetimeFigureOut">
              <a:rPr lang="en-US" smtClean="0"/>
              <a:t>7/28/2018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863434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8AFA4-AA0B-4D49-BDA9-0942CD4D0B18}" type="datetimeFigureOut">
              <a:rPr lang="en-US" smtClean="0"/>
              <a:t>7/28/2018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380185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61702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8AFA4-AA0B-4D49-BDA9-0942CD4D0B18}" type="datetimeFigureOut">
              <a:rPr lang="en-US" smtClean="0"/>
              <a:t>7/28/2018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3175031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68AFA4-AA0B-4D49-BDA9-0942CD4D0B18}"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445439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68AFA4-AA0B-4D49-BDA9-0942CD4D0B18}"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69CD7-0932-9947-81CA-0AB4B982C0B1}" type="slidenum">
              <a:rPr lang="en-US" smtClean="0"/>
              <a:t>‹#›</a:t>
            </a:fld>
            <a:endParaRPr lang="en-US"/>
          </a:p>
        </p:txBody>
      </p:sp>
    </p:spTree>
    <p:extLst>
      <p:ext uri="{BB962C8B-B14F-4D97-AF65-F5344CB8AC3E}">
        <p14:creationId xmlns:p14="http://schemas.microsoft.com/office/powerpoint/2010/main" val="2249616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56682D-3868-4918-8107-8A04B343C80C}"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50502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56682D-3868-4918-8107-8A04B343C80C}" type="datetimeFigureOut">
              <a:rPr lang="en-US" smtClean="0"/>
              <a:t>7/28/2018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28539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56682D-3868-4918-8107-8A04B343C80C}" type="datetimeFigureOut">
              <a:rPr lang="en-US" smtClean="0"/>
              <a:t>7/28/2018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46053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56682D-3868-4918-8107-8A04B343C80C}" type="datetimeFigureOut">
              <a:rPr lang="en-US" smtClean="0"/>
              <a:t>7/28/2018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23437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6682D-3868-4918-8107-8A04B343C80C}" type="datetimeFigureOut">
              <a:rPr lang="en-US" smtClean="0"/>
              <a:t>7/28/2018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17989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7/28/2018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38630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7/28/2018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84915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6682D-3868-4918-8107-8A04B343C80C}" type="datetimeFigureOut">
              <a:rPr lang="en-US" smtClean="0"/>
              <a:t>7/28/2018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1249C-1D29-489C-9691-2DF2DC54E414}" type="slidenum">
              <a:rPr lang="en-US" smtClean="0"/>
              <a:t>‹#›</a:t>
            </a:fld>
            <a:endParaRPr lang="en-US"/>
          </a:p>
        </p:txBody>
      </p:sp>
    </p:spTree>
    <p:extLst>
      <p:ext uri="{BB962C8B-B14F-4D97-AF65-F5344CB8AC3E}">
        <p14:creationId xmlns:p14="http://schemas.microsoft.com/office/powerpoint/2010/main" val="429271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8AFA4-AA0B-4D49-BDA9-0942CD4D0B18}" type="datetimeFigureOut">
              <a:rPr lang="en-US" smtClean="0"/>
              <a:t>7/28/2018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69CD7-0932-9947-81CA-0AB4B982C0B1}" type="slidenum">
              <a:rPr lang="en-US" smtClean="0"/>
              <a:t>‹#›</a:t>
            </a:fld>
            <a:endParaRPr lang="en-US"/>
          </a:p>
        </p:txBody>
      </p:sp>
    </p:spTree>
    <p:extLst>
      <p:ext uri="{BB962C8B-B14F-4D97-AF65-F5344CB8AC3E}">
        <p14:creationId xmlns:p14="http://schemas.microsoft.com/office/powerpoint/2010/main" val="3973481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pentextbc.ca/accessibilitytoolki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ebaim.org/intr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calar.usc.edu/work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calar.usc.edu/works/growing-apart-a-political-history-of-american-inequality/index" TargetMode="External"/><Relationship Id="rId3" Type="http://schemas.openxmlformats.org/officeDocument/2006/relationships/hyperlink" Target="https://scalar.lehigh.edu/kiplings/index" TargetMode="External"/><Relationship Id="rId7" Type="http://schemas.openxmlformats.org/officeDocument/2006/relationships/hyperlink" Target="http://scalar.usc.edu/anvc/the-art-bulletin/index"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NULL" TargetMode="External"/><Relationship Id="rId5" Type="http://schemas.openxmlformats.org/officeDocument/2006/relationships/hyperlink" Target="http://digitalpaxton.org/works/digital-paxton/introduction?path=index" TargetMode="External"/><Relationship Id="rId4" Type="http://schemas.openxmlformats.org/officeDocument/2006/relationships/hyperlink" Target="http://&#16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scalar.usc.edu/scalar/forums/" TargetMode="External"/><Relationship Id="rId2" Type="http://schemas.openxmlformats.org/officeDocument/2006/relationships/hyperlink" Target="http://scalar.usc.edu/works/guide2/index" TargetMode="External"/><Relationship Id="rId1" Type="http://schemas.openxmlformats.org/officeDocument/2006/relationships/slideLayout" Target="../slideLayouts/slideLayout13.xml"/><Relationship Id="rId4" Type="http://schemas.openxmlformats.org/officeDocument/2006/relationships/hyperlink" Target="http://guides.library.illinois.edu/scala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msimpact.org/fair-use/best-practices/fair-use-visual-arts" TargetMode="External"/><Relationship Id="rId2" Type="http://schemas.openxmlformats.org/officeDocument/2006/relationships/hyperlink" Target="http://www.cmsimpact.org/fair-use/best-practices/statement-fair-use-images-teaching-research-and-study" TargetMode="External"/><Relationship Id="rId1" Type="http://schemas.openxmlformats.org/officeDocument/2006/relationships/slideLayout" Target="../slideLayouts/slideLayout2.xml"/><Relationship Id="rId4" Type="http://schemas.openxmlformats.org/officeDocument/2006/relationships/hyperlink" Target="https://copyright.columbia.edu/basics/fair-use/fair-use-checklist.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Multimodal Publishing with Scalar: Part 1</a:t>
            </a:r>
          </a:p>
        </p:txBody>
      </p:sp>
      <p:sp>
        <p:nvSpPr>
          <p:cNvPr id="3" name="Subtitle 2"/>
          <p:cNvSpPr>
            <a:spLocks noGrp="1"/>
          </p:cNvSpPr>
          <p:nvPr>
            <p:ph type="subTitle" idx="1"/>
          </p:nvPr>
        </p:nvSpPr>
        <p:spPr>
          <a:xfrm>
            <a:off x="2785403" y="91441"/>
            <a:ext cx="6344529" cy="822960"/>
          </a:xfrm>
        </p:spPr>
        <p:txBody>
          <a:bodyPr>
            <a:normAutofit lnSpcReduction="10000"/>
          </a:bodyPr>
          <a:lstStyle/>
          <a:p>
            <a:endParaRPr lang="en-US" dirty="0"/>
          </a:p>
          <a:p>
            <a:r>
              <a:rPr lang="en-US" sz="2200" dirty="0"/>
              <a:t>ARL Digital Scholarship </a:t>
            </a:r>
            <a:r>
              <a:rPr lang="en-US" sz="2200" dirty="0" smtClean="0"/>
              <a:t>Institute, Summer 2018</a:t>
            </a:r>
            <a:endParaRPr lang="en-US" sz="2200" dirty="0"/>
          </a:p>
          <a:p>
            <a:endParaRPr lang="en-US" dirty="0"/>
          </a:p>
        </p:txBody>
      </p:sp>
      <p:sp>
        <p:nvSpPr>
          <p:cNvPr id="4" name="TextBox 3"/>
          <p:cNvSpPr txBox="1"/>
          <p:nvPr/>
        </p:nvSpPr>
        <p:spPr>
          <a:xfrm>
            <a:off x="2913017" y="4229100"/>
            <a:ext cx="5869277" cy="584775"/>
          </a:xfrm>
          <a:prstGeom prst="rect">
            <a:avLst/>
          </a:prstGeom>
          <a:noFill/>
        </p:spPr>
        <p:txBody>
          <a:bodyPr wrap="square" rtlCol="0" anchor="t">
            <a:spAutoFit/>
          </a:bodyPr>
          <a:lstStyle/>
          <a:p>
            <a:pPr algn="ctr"/>
            <a:r>
              <a:rPr lang="en-US" sz="3200" dirty="0"/>
              <a:t>Dan Tracy and Janet Swatscheno</a:t>
            </a:r>
          </a:p>
        </p:txBody>
      </p:sp>
    </p:spTree>
    <p:extLst>
      <p:ext uri="{BB962C8B-B14F-4D97-AF65-F5344CB8AC3E}">
        <p14:creationId xmlns:p14="http://schemas.microsoft.com/office/powerpoint/2010/main" val="546371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Varying Degrees of Technical Difficulty</a:t>
            </a:r>
          </a:p>
        </p:txBody>
      </p:sp>
      <p:sp>
        <p:nvSpPr>
          <p:cNvPr id="3" name="Content Placeholder 2"/>
          <p:cNvSpPr>
            <a:spLocks noGrp="1"/>
          </p:cNvSpPr>
          <p:nvPr>
            <p:ph idx="1"/>
          </p:nvPr>
        </p:nvSpPr>
        <p:spPr/>
        <p:txBody>
          <a:bodyPr/>
          <a:lstStyle/>
          <a:p>
            <a:r>
              <a:rPr lang="en-US" dirty="0"/>
              <a:t>Out of the box platform? (relatively low overhead; technical difficulties dependent mainly on usability of author interface)</a:t>
            </a:r>
          </a:p>
          <a:p>
            <a:r>
              <a:rPr lang="en-US" dirty="0"/>
              <a:t>Do you need modifications to an open source platform? (i.e. need to hire a programmer)</a:t>
            </a:r>
          </a:p>
          <a:p>
            <a:r>
              <a:rPr lang="en-US" dirty="0"/>
              <a:t>Do you need a hand-coded site (even more programming needs)?</a:t>
            </a:r>
          </a:p>
        </p:txBody>
      </p:sp>
    </p:spTree>
    <p:extLst>
      <p:ext uri="{BB962C8B-B14F-4D97-AF65-F5344CB8AC3E}">
        <p14:creationId xmlns:p14="http://schemas.microsoft.com/office/powerpoint/2010/main" val="184285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Sustainability</a:t>
            </a:r>
          </a:p>
        </p:txBody>
      </p:sp>
      <p:sp>
        <p:nvSpPr>
          <p:cNvPr id="3" name="Content Placeholder 2"/>
          <p:cNvSpPr>
            <a:spLocks noGrp="1"/>
          </p:cNvSpPr>
          <p:nvPr>
            <p:ph idx="1"/>
          </p:nvPr>
        </p:nvSpPr>
        <p:spPr/>
        <p:txBody>
          <a:bodyPr/>
          <a:lstStyle/>
          <a:p>
            <a:r>
              <a:rPr lang="en-US" dirty="0"/>
              <a:t>Who is responsible for updating/maintaining content?</a:t>
            </a:r>
          </a:p>
          <a:p>
            <a:pPr lvl="1"/>
            <a:r>
              <a:rPr lang="en-US" dirty="0"/>
              <a:t>Static publication vs. publication involving content modifications or additions over time</a:t>
            </a:r>
          </a:p>
          <a:p>
            <a:pPr lvl="1"/>
            <a:r>
              <a:rPr lang="en-US" dirty="0"/>
              <a:t>Minimal even for static publications: ensuring links continue to function, media works</a:t>
            </a:r>
          </a:p>
          <a:p>
            <a:r>
              <a:rPr lang="en-US" dirty="0"/>
              <a:t>Who is responsible for storing the content?</a:t>
            </a:r>
          </a:p>
          <a:p>
            <a:r>
              <a:rPr lang="en-US" dirty="0"/>
              <a:t>How long should it be available? Who will preserve it? Can it be preserved—or rather in what ways can it be preserved and in what ways can it not?</a:t>
            </a:r>
          </a:p>
        </p:txBody>
      </p:sp>
    </p:spTree>
    <p:extLst>
      <p:ext uri="{BB962C8B-B14F-4D97-AF65-F5344CB8AC3E}">
        <p14:creationId xmlns:p14="http://schemas.microsoft.com/office/powerpoint/2010/main" val="79470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concerns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Content needing community engagement</a:t>
            </a:r>
          </a:p>
          <a:p>
            <a:pPr lvl="1"/>
            <a:r>
              <a:rPr lang="en-US" dirty="0">
                <a:cs typeface="Calibri"/>
              </a:rPr>
              <a:t>Sensitive cultural material</a:t>
            </a:r>
          </a:p>
          <a:p>
            <a:pPr lvl="1"/>
            <a:r>
              <a:rPr lang="en-US" dirty="0">
                <a:cs typeface="Calibri"/>
              </a:rPr>
              <a:t>Traditional Cultural Expression</a:t>
            </a:r>
          </a:p>
          <a:p>
            <a:r>
              <a:rPr lang="en-US" dirty="0">
                <a:cs typeface="Calibri"/>
              </a:rPr>
              <a:t>How will communities access the content?</a:t>
            </a:r>
          </a:p>
          <a:p>
            <a:r>
              <a:rPr lang="en-US" dirty="0">
                <a:cs typeface="Calibri"/>
              </a:rPr>
              <a:t>Efforts to address ethical concerns:</a:t>
            </a:r>
          </a:p>
          <a:p>
            <a:pPr lvl="1"/>
            <a:r>
              <a:rPr lang="en-US" dirty="0" err="1">
                <a:cs typeface="Calibri"/>
              </a:rPr>
              <a:t>Mukurtu</a:t>
            </a:r>
            <a:r>
              <a:rPr lang="en-US" dirty="0"/>
              <a:t> Platform</a:t>
            </a:r>
            <a:endParaRPr lang="en-US" dirty="0">
              <a:cs typeface="Calibri"/>
            </a:endParaRPr>
          </a:p>
          <a:p>
            <a:r>
              <a:rPr lang="en-US" dirty="0">
                <a:cs typeface="Calibri"/>
              </a:rPr>
              <a:t>Data and Analytics</a:t>
            </a:r>
          </a:p>
          <a:p>
            <a:pPr lvl="1"/>
            <a:r>
              <a:rPr lang="en-US" dirty="0">
                <a:cs typeface="Calibri"/>
              </a:rPr>
              <a:t>What information will be gathered about readers</a:t>
            </a:r>
            <a:r>
              <a:rPr lang="en-US" dirty="0" smtClean="0">
                <a:cs typeface="Calibri"/>
              </a:rPr>
              <a:t>? Are you compromising privacy?</a:t>
            </a:r>
            <a:endParaRPr lang="en-US" dirty="0">
              <a:cs typeface="Calibri"/>
            </a:endParaRPr>
          </a:p>
        </p:txBody>
      </p:sp>
    </p:spTree>
    <p:extLst>
      <p:ext uri="{BB962C8B-B14F-4D97-AF65-F5344CB8AC3E}">
        <p14:creationId xmlns:p14="http://schemas.microsoft.com/office/powerpoint/2010/main" val="122673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dirty="0">
                <a:cs typeface="Calibri"/>
              </a:rPr>
              <a:t>Universal Design</a:t>
            </a:r>
          </a:p>
          <a:p>
            <a:r>
              <a:rPr lang="en-US" dirty="0">
                <a:cs typeface="Calibri"/>
              </a:rPr>
              <a:t>Best Practices</a:t>
            </a:r>
          </a:p>
          <a:p>
            <a:pPr lvl="1"/>
            <a:r>
              <a:rPr lang="en-US" sz="2800" dirty="0">
                <a:cs typeface="Calibri"/>
              </a:rPr>
              <a:t>Organizing Content</a:t>
            </a:r>
          </a:p>
          <a:p>
            <a:pPr lvl="1"/>
            <a:r>
              <a:rPr lang="en-US" sz="2800" dirty="0">
                <a:cs typeface="Calibri"/>
              </a:rPr>
              <a:t>Images</a:t>
            </a:r>
          </a:p>
          <a:p>
            <a:pPr lvl="1"/>
            <a:r>
              <a:rPr lang="en-US" sz="2800" dirty="0">
                <a:cs typeface="Calibri"/>
              </a:rPr>
              <a:t>Multimedia</a:t>
            </a:r>
          </a:p>
          <a:p>
            <a:pPr lvl="1"/>
            <a:r>
              <a:rPr lang="en-US" sz="2800" dirty="0">
                <a:cs typeface="Calibri"/>
              </a:rPr>
              <a:t>Accessibility Statements</a:t>
            </a:r>
          </a:p>
          <a:p>
            <a:r>
              <a:rPr lang="en-US" dirty="0">
                <a:cs typeface="Calibri"/>
              </a:rPr>
              <a:t>Resources:</a:t>
            </a:r>
          </a:p>
          <a:p>
            <a:pPr lvl="1"/>
            <a:r>
              <a:rPr lang="en-US" sz="2800" dirty="0" err="1">
                <a:cs typeface="Calibri"/>
              </a:rPr>
              <a:t>BCcampus</a:t>
            </a:r>
            <a:r>
              <a:rPr lang="en-US" sz="2800" dirty="0">
                <a:cs typeface="Calibri"/>
              </a:rPr>
              <a:t> Open Accessibility Toolkit: </a:t>
            </a:r>
            <a:r>
              <a:rPr lang="en-US" sz="2800" dirty="0">
                <a:cs typeface="Calibri"/>
                <a:hlinkClick r:id="rId3"/>
              </a:rPr>
              <a:t>https://opentextbc.ca/accessibilitytoolkit/</a:t>
            </a:r>
            <a:r>
              <a:rPr lang="en-US" sz="2800" dirty="0">
                <a:cs typeface="Calibri"/>
              </a:rPr>
              <a:t> </a:t>
            </a:r>
          </a:p>
          <a:p>
            <a:pPr lvl="1"/>
            <a:r>
              <a:rPr lang="en-US" sz="2800" dirty="0" err="1">
                <a:cs typeface="Calibri"/>
              </a:rPr>
              <a:t>WebAIM</a:t>
            </a:r>
            <a:r>
              <a:rPr lang="en-US" sz="2800" dirty="0">
                <a:cs typeface="Calibri"/>
              </a:rPr>
              <a:t>: </a:t>
            </a:r>
            <a:r>
              <a:rPr lang="en-US" sz="2800" dirty="0">
                <a:cs typeface="Calibri"/>
                <a:hlinkClick r:id="rId4"/>
              </a:rPr>
              <a:t>https://webaim.org/intro/</a:t>
            </a:r>
            <a:endParaRPr lang="en-US" sz="2800" dirty="0">
              <a:cs typeface="Calibri"/>
            </a:endParaRPr>
          </a:p>
          <a:p>
            <a:pPr lvl="1"/>
            <a:endParaRPr lang="en-US" sz="2800" dirty="0">
              <a:cs typeface="Calibri"/>
            </a:endParaRPr>
          </a:p>
        </p:txBody>
      </p:sp>
    </p:spTree>
    <p:extLst>
      <p:ext uri="{BB962C8B-B14F-4D97-AF65-F5344CB8AC3E}">
        <p14:creationId xmlns:p14="http://schemas.microsoft.com/office/powerpoint/2010/main" val="226177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Activity 2: Strengths of Scalar</a:t>
            </a:r>
          </a:p>
        </p:txBody>
      </p:sp>
      <p:sp>
        <p:nvSpPr>
          <p:cNvPr id="3" name="Content Placeholder 2"/>
          <p:cNvSpPr>
            <a:spLocks noGrp="1"/>
          </p:cNvSpPr>
          <p:nvPr>
            <p:ph idx="1"/>
          </p:nvPr>
        </p:nvSpPr>
        <p:spPr/>
        <p:txBody>
          <a:bodyPr>
            <a:normAutofit/>
          </a:bodyPr>
          <a:lstStyle/>
          <a:p>
            <a:r>
              <a:rPr lang="en-US" dirty="0"/>
              <a:t>Multimedia integration with text.</a:t>
            </a:r>
          </a:p>
          <a:p>
            <a:r>
              <a:rPr lang="en-US" dirty="0"/>
              <a:t>Annotation of media.</a:t>
            </a:r>
          </a:p>
          <a:p>
            <a:r>
              <a:rPr lang="en-US" dirty="0"/>
              <a:t>Creating “paths” through content for readers, supplemented by other ways of interlinking content like tags.</a:t>
            </a:r>
          </a:p>
          <a:p>
            <a:r>
              <a:rPr lang="en-US" dirty="0"/>
              <a:t>Relatively easy to do these things “Out of the Box” without hiring a graphic designer, web developer, programmer, etc.—though if you could use those people to make something more elaborate.</a:t>
            </a:r>
          </a:p>
          <a:p>
            <a:r>
              <a:rPr lang="en-US" dirty="0"/>
              <a:t>Flexibility.</a:t>
            </a:r>
          </a:p>
        </p:txBody>
      </p:sp>
    </p:spTree>
    <p:extLst>
      <p:ext uri="{BB962C8B-B14F-4D97-AF65-F5344CB8AC3E}">
        <p14:creationId xmlns:p14="http://schemas.microsoft.com/office/powerpoint/2010/main" val="3405547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 Map Out a Multimodal Site for Scalar</a:t>
            </a:r>
          </a:p>
        </p:txBody>
      </p:sp>
      <p:sp>
        <p:nvSpPr>
          <p:cNvPr id="3" name="Content Placeholder 2"/>
          <p:cNvSpPr>
            <a:spLocks noGrp="1"/>
          </p:cNvSpPr>
          <p:nvPr>
            <p:ph idx="1"/>
          </p:nvPr>
        </p:nvSpPr>
        <p:spPr>
          <a:xfrm>
            <a:off x="838200" y="1825625"/>
            <a:ext cx="10515600" cy="4607848"/>
          </a:xfrm>
        </p:spPr>
        <p:txBody>
          <a:bodyPr/>
          <a:lstStyle/>
          <a:p>
            <a:r>
              <a:rPr lang="en-US" dirty="0"/>
              <a:t>Sort through the sample text and media content provided to plan out a site on a topic.</a:t>
            </a:r>
          </a:p>
          <a:p>
            <a:r>
              <a:rPr lang="en-US" dirty="0"/>
              <a:t>Map out the structure of the site on the large tablet. Use smaller sticky notes to represent different types of content—different colors for different types of content (media, annotation, main body text).</a:t>
            </a:r>
          </a:p>
          <a:p>
            <a:pPr lvl="1"/>
            <a:r>
              <a:rPr lang="en-US" dirty="0"/>
              <a:t>Represent distinct pages by drawing a line around a set of sticky notes.</a:t>
            </a:r>
          </a:p>
          <a:p>
            <a:pPr lvl="1"/>
            <a:r>
              <a:rPr lang="en-US" dirty="0"/>
              <a:t>Represent paths from page to page with arrows.</a:t>
            </a:r>
          </a:p>
          <a:p>
            <a:endParaRPr lang="en-US" dirty="0"/>
          </a:p>
        </p:txBody>
      </p:sp>
    </p:spTree>
    <p:extLst>
      <p:ext uri="{BB962C8B-B14F-4D97-AF65-F5344CB8AC3E}">
        <p14:creationId xmlns:p14="http://schemas.microsoft.com/office/powerpoint/2010/main" val="157302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 Examples (Yours need not be this tidy!)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51946" y="1690688"/>
            <a:ext cx="5129955" cy="3847466"/>
          </a:xfrm>
        </p:spPr>
      </p:pic>
      <p:pic>
        <p:nvPicPr>
          <p:cNvPr id="4" name="Picture 4" descr="Scalar_Map_Linear.jpg">
            <a:extLst>
              <a:ext uri="{FF2B5EF4-FFF2-40B4-BE49-F238E27FC236}">
                <a16:creationId xmlns:a16="http://schemas.microsoft.com/office/drawing/2014/main" id="{C0CB0892-D166-4D8F-97A4-2E71FDFBC7AF}"/>
              </a:ext>
            </a:extLst>
          </p:cNvPr>
          <p:cNvPicPr>
            <a:picLocks noChangeAspect="1"/>
          </p:cNvPicPr>
          <p:nvPr/>
        </p:nvPicPr>
        <p:blipFill>
          <a:blip r:embed="rId3"/>
          <a:stretch>
            <a:fillRect/>
          </a:stretch>
        </p:blipFill>
        <p:spPr>
          <a:xfrm>
            <a:off x="317721" y="1690688"/>
            <a:ext cx="5043987" cy="3788430"/>
          </a:xfrm>
          <a:prstGeom prst="rect">
            <a:avLst/>
          </a:prstGeom>
        </p:spPr>
      </p:pic>
      <p:sp>
        <p:nvSpPr>
          <p:cNvPr id="6" name="TextBox 5"/>
          <p:cNvSpPr txBox="1"/>
          <p:nvPr/>
        </p:nvSpPr>
        <p:spPr>
          <a:xfrm>
            <a:off x="317721" y="5760720"/>
            <a:ext cx="11364180" cy="923330"/>
          </a:xfrm>
          <a:prstGeom prst="rect">
            <a:avLst/>
          </a:prstGeom>
          <a:noFill/>
        </p:spPr>
        <p:txBody>
          <a:bodyPr wrap="square" rtlCol="0">
            <a:spAutoFit/>
          </a:bodyPr>
          <a:lstStyle/>
          <a:p>
            <a:r>
              <a:rPr lang="en-US" dirty="0"/>
              <a:t>In examples: blue = text, pink = media, yellow=annotation. Drawn boundaries represent pages and arrows represent paths. The example on the left represents a simpler single-path essay, whereas the second involves several reader choices about branching off.</a:t>
            </a:r>
          </a:p>
        </p:txBody>
      </p:sp>
    </p:spTree>
    <p:extLst>
      <p:ext uri="{BB962C8B-B14F-4D97-AF65-F5344CB8AC3E}">
        <p14:creationId xmlns:p14="http://schemas.microsoft.com/office/powerpoint/2010/main" val="414668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r>
              <a:rPr lang="mr-IN" dirty="0"/>
              <a:t>…</a:t>
            </a:r>
            <a:r>
              <a:rPr lang="en-US" dirty="0"/>
              <a:t>.</a:t>
            </a:r>
          </a:p>
        </p:txBody>
      </p:sp>
      <p:sp>
        <p:nvSpPr>
          <p:cNvPr id="3" name="Content Placeholder 2"/>
          <p:cNvSpPr>
            <a:spLocks noGrp="1"/>
          </p:cNvSpPr>
          <p:nvPr>
            <p:ph idx="1"/>
          </p:nvPr>
        </p:nvSpPr>
        <p:spPr/>
        <p:txBody>
          <a:bodyPr/>
          <a:lstStyle/>
          <a:p>
            <a:r>
              <a:rPr lang="en-US" dirty="0"/>
              <a:t>How do you feel about your experiences with multi-modal publishing thus far?</a:t>
            </a:r>
          </a:p>
          <a:p>
            <a:r>
              <a:rPr lang="en-US" dirty="0"/>
              <a:t>Any Questions about process and tools for multi-modal publishing?</a:t>
            </a:r>
          </a:p>
          <a:p>
            <a:r>
              <a:rPr lang="en-US" dirty="0"/>
              <a:t>Thoughts?</a:t>
            </a:r>
          </a:p>
        </p:txBody>
      </p:sp>
    </p:spTree>
    <p:extLst>
      <p:ext uri="{BB962C8B-B14F-4D97-AF65-F5344CB8AC3E}">
        <p14:creationId xmlns:p14="http://schemas.microsoft.com/office/powerpoint/2010/main" val="2135962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a:xfrm>
            <a:off x="286871" y="1606363"/>
            <a:ext cx="4459941" cy="4875119"/>
          </a:xfrm>
        </p:spPr>
        <p:txBody>
          <a:bodyPr vert="horz" lIns="91440" tIns="45720" rIns="91440" bIns="45720" rtlCol="0" anchor="t">
            <a:normAutofit/>
          </a:bodyPr>
          <a:lstStyle/>
          <a:p>
            <a:pPr marL="0" indent="0">
              <a:buNone/>
            </a:pPr>
            <a:r>
              <a:rPr lang="en-US" dirty="0"/>
              <a:t>Please make sure your Scalar account is set up and activated before we return:</a:t>
            </a:r>
          </a:p>
          <a:p>
            <a:pPr marL="0" indent="0">
              <a:buNone/>
            </a:pPr>
            <a:endParaRPr lang="en-US" dirty="0"/>
          </a:p>
          <a:p>
            <a:pPr marL="0" indent="0">
              <a:buNone/>
            </a:pPr>
            <a:r>
              <a:rPr lang="en-US" dirty="0">
                <a:hlinkClick r:id="rId2"/>
              </a:rPr>
              <a:t>http://</a:t>
            </a:r>
            <a:r>
              <a:rPr lang="en-US" dirty="0" smtClean="0">
                <a:hlinkClick r:id="rId2"/>
              </a:rPr>
              <a:t>scalar.usc.edu/works</a:t>
            </a:r>
            <a:endParaRPr lang="en-US" dirty="0" smtClean="0"/>
          </a:p>
          <a:p>
            <a:pPr marL="0" indent="0">
              <a:buNone/>
            </a:pPr>
            <a:endParaRPr lang="en-US" dirty="0"/>
          </a:p>
          <a:p>
            <a:pPr marL="0" indent="0">
              <a:buNone/>
            </a:pPr>
            <a:r>
              <a:rPr lang="en-US" dirty="0" smtClean="0"/>
              <a:t>Keep downloaded text/media from Activity 2 on your laptop for use in Scalar!</a:t>
            </a:r>
            <a:r>
              <a:rPr lang="en-US" dirty="0"/>
              <a:t> </a:t>
            </a:r>
          </a:p>
        </p:txBody>
      </p:sp>
      <p:pic>
        <p:nvPicPr>
          <p:cNvPr id="4" name="Picture 3" descr="coffee_carolina.jpg"/>
          <p:cNvPicPr>
            <a:picLocks noChangeAspect="1"/>
          </p:cNvPicPr>
          <p:nvPr/>
        </p:nvPicPr>
        <p:blipFill>
          <a:blip r:embed="rId3"/>
          <a:stretch>
            <a:fillRect/>
          </a:stretch>
        </p:blipFill>
        <p:spPr>
          <a:xfrm>
            <a:off x="5446059" y="1371976"/>
            <a:ext cx="6203576" cy="4134707"/>
          </a:xfrm>
          <a:prstGeom prst="rect">
            <a:avLst/>
          </a:prstGeom>
        </p:spPr>
      </p:pic>
    </p:spTree>
    <p:extLst>
      <p:ext uri="{BB962C8B-B14F-4D97-AF65-F5344CB8AC3E}">
        <p14:creationId xmlns:p14="http://schemas.microsoft.com/office/powerpoint/2010/main" val="237962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Multimodal Publishing with  Scalar: Part 2</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Introduction to Scalar and Building a Multi-Modal Publishing Project</a:t>
            </a:r>
          </a:p>
        </p:txBody>
      </p:sp>
    </p:spTree>
    <p:extLst>
      <p:ext uri="{BB962C8B-B14F-4D97-AF65-F5344CB8AC3E}">
        <p14:creationId xmlns:p14="http://schemas.microsoft.com/office/powerpoint/2010/main" val="92079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Multimodal Publishing?</a:t>
            </a:r>
          </a:p>
        </p:txBody>
      </p:sp>
      <p:sp>
        <p:nvSpPr>
          <p:cNvPr id="3" name="Content Placeholder 2"/>
          <p:cNvSpPr>
            <a:spLocks noGrp="1"/>
          </p:cNvSpPr>
          <p:nvPr>
            <p:ph idx="1"/>
          </p:nvPr>
        </p:nvSpPr>
        <p:spPr/>
        <p:txBody>
          <a:bodyPr>
            <a:normAutofit/>
          </a:bodyPr>
          <a:lstStyle/>
          <a:p>
            <a:r>
              <a:rPr lang="en-US" dirty="0"/>
              <a:t>What do we mean by multimodal publishing?</a:t>
            </a:r>
          </a:p>
          <a:p>
            <a:pPr lvl="1"/>
            <a:r>
              <a:rPr lang="en-US" dirty="0"/>
              <a:t>Digital publications that bring together text with images, video, other media</a:t>
            </a:r>
            <a:r>
              <a:rPr lang="mr-IN" dirty="0"/>
              <a:t>…</a:t>
            </a:r>
            <a:endParaRPr lang="en-US" dirty="0"/>
          </a:p>
          <a:p>
            <a:pPr lvl="1"/>
            <a:r>
              <a:rPr lang="en-US" dirty="0"/>
              <a:t>…that provide different ways for readers to engage with or navigate the content.</a:t>
            </a:r>
          </a:p>
        </p:txBody>
      </p:sp>
      <p:sp>
        <p:nvSpPr>
          <p:cNvPr id="4" name="Rectangle 3"/>
          <p:cNvSpPr/>
          <p:nvPr/>
        </p:nvSpPr>
        <p:spPr>
          <a:xfrm>
            <a:off x="1573306" y="3467598"/>
            <a:ext cx="9628093" cy="3046988"/>
          </a:xfrm>
          <a:prstGeom prst="rect">
            <a:avLst/>
          </a:prstGeom>
        </p:spPr>
        <p:txBody>
          <a:bodyPr wrap="square">
            <a:spAutoFit/>
          </a:bodyPr>
          <a:lstStyle/>
          <a:p>
            <a:r>
              <a:rPr lang="en-US" sz="2400" i="1" dirty="0"/>
              <a:t>”Multimedia scholarship, although it encompasses many forms, might best be understood as work that refuses the print-digital binary. It is by definition beyond print, even while text often remains a crucial element of such work. It typically includes the following elements: multiple media(text, sound, image, moving images), user interactivity, a networked or database structure, nonlinear components, and a heightened attention to aspects of design, aesthetics, or form.”</a:t>
            </a:r>
          </a:p>
          <a:p>
            <a:r>
              <a:rPr lang="en-US" sz="2400" b="1" i="1" dirty="0"/>
              <a:t>McPherson and Anderson</a:t>
            </a:r>
          </a:p>
        </p:txBody>
      </p:sp>
    </p:spTree>
    <p:extLst>
      <p:ext uri="{BB962C8B-B14F-4D97-AF65-F5344CB8AC3E}">
        <p14:creationId xmlns:p14="http://schemas.microsoft.com/office/powerpoint/2010/main" val="1916212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Scalar:  What Is It?</a:t>
            </a:r>
          </a:p>
        </p:txBody>
      </p:sp>
      <p:sp>
        <p:nvSpPr>
          <p:cNvPr id="3" name="Content Placeholder 2"/>
          <p:cNvSpPr>
            <a:spLocks noGrp="1"/>
          </p:cNvSpPr>
          <p:nvPr>
            <p:ph idx="1"/>
          </p:nvPr>
        </p:nvSpPr>
        <p:spPr/>
        <p:txBody>
          <a:bodyPr vert="horz" lIns="91440" tIns="45720" rIns="91440" bIns="45720" rtlCol="0" anchor="t">
            <a:normAutofit/>
          </a:bodyPr>
          <a:lstStyle/>
          <a:p>
            <a:pPr marL="109220" indent="0">
              <a:buNone/>
            </a:pPr>
            <a:endParaRPr lang="en-US" dirty="0"/>
          </a:p>
          <a:p>
            <a:pPr marL="109220" indent="0">
              <a:buNone/>
            </a:pPr>
            <a:r>
              <a:rPr lang="en-US" dirty="0"/>
              <a:t>EXAMPLES:</a:t>
            </a:r>
          </a:p>
          <a:p>
            <a:r>
              <a:rPr lang="en-US" dirty="0">
                <a:hlinkClick r:id="rId3"/>
              </a:rPr>
              <a:t>https://scalar.lehigh.edu/kiplings/index</a:t>
            </a:r>
            <a:r>
              <a:rPr lang="en-US" dirty="0">
                <a:hlinkClick r:id="rId4"/>
              </a:rPr>
              <a:t> </a:t>
            </a:r>
          </a:p>
          <a:p>
            <a:r>
              <a:rPr lang="en-US" dirty="0">
                <a:hlinkClick r:id="rId5"/>
              </a:rPr>
              <a:t>http://digitalpaxton.org/works/digital-paxton/introduction?path=index</a:t>
            </a:r>
            <a:r>
              <a:rPr lang="en-US" dirty="0">
                <a:hlinkClick r:id="rId4"/>
              </a:rPr>
              <a:t> </a:t>
            </a:r>
            <a:endParaRPr lang="en-US" dirty="0">
              <a:hlinkClick r:id="rId6" invalidUrl="http:///"/>
            </a:endParaRPr>
          </a:p>
          <a:p>
            <a:r>
              <a:rPr lang="en-US" dirty="0">
                <a:hlinkClick r:id="rId7"/>
              </a:rPr>
              <a:t>http://freedoms-ring.org/</a:t>
            </a:r>
            <a:endParaRPr lang="en-US" dirty="0"/>
          </a:p>
          <a:p>
            <a:r>
              <a:rPr lang="en-US" dirty="0">
                <a:hlinkClick r:id="rId8"/>
              </a:rPr>
              <a:t>http://scalar.usc.edu/works/growing-apart-a-political-history-of-american-inequality/index</a:t>
            </a:r>
            <a:r>
              <a:rPr lang="en-US" dirty="0"/>
              <a:t> </a:t>
            </a:r>
          </a:p>
          <a:p>
            <a:pPr marL="109220" indent="0">
              <a:buNone/>
            </a:pPr>
            <a:endParaRPr lang="en-US" dirty="0"/>
          </a:p>
          <a:p>
            <a:endParaRPr lang="en-US" dirty="0"/>
          </a:p>
        </p:txBody>
      </p:sp>
    </p:spTree>
    <p:extLst>
      <p:ext uri="{BB962C8B-B14F-4D97-AF65-F5344CB8AC3E}">
        <p14:creationId xmlns:p14="http://schemas.microsoft.com/office/powerpoint/2010/main" val="332188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Site Planning</a:t>
            </a:r>
          </a:p>
        </p:txBody>
      </p:sp>
      <p:sp>
        <p:nvSpPr>
          <p:cNvPr id="3" name="Content Placeholder 2"/>
          <p:cNvSpPr>
            <a:spLocks noGrp="1"/>
          </p:cNvSpPr>
          <p:nvPr>
            <p:ph idx="1"/>
          </p:nvPr>
        </p:nvSpPr>
        <p:spPr/>
        <p:txBody>
          <a:bodyPr>
            <a:normAutofit/>
          </a:bodyPr>
          <a:lstStyle/>
          <a:p>
            <a:pPr marL="630936" lvl="2" indent="0">
              <a:buNone/>
            </a:pPr>
            <a:endParaRPr lang="en-US" sz="2400" dirty="0"/>
          </a:p>
          <a:p>
            <a:r>
              <a:rPr lang="en-US" dirty="0"/>
              <a:t> What are the primary goals of my website?</a:t>
            </a:r>
          </a:p>
          <a:p>
            <a:r>
              <a:rPr lang="en-US" dirty="0"/>
              <a:t>Who are the primary and secondary audiences?</a:t>
            </a:r>
          </a:p>
          <a:p>
            <a:r>
              <a:rPr lang="en-US" dirty="0"/>
              <a:t>What sections will the site include?</a:t>
            </a:r>
          </a:p>
          <a:p>
            <a:r>
              <a:rPr lang="en-US" dirty="0"/>
              <a:t>What will I do with the items on this website?</a:t>
            </a:r>
          </a:p>
          <a:p>
            <a:endParaRPr lang="en-US" dirty="0"/>
          </a:p>
          <a:p>
            <a:endParaRPr lang="en-US" dirty="0"/>
          </a:p>
        </p:txBody>
      </p:sp>
    </p:spTree>
    <p:extLst>
      <p:ext uri="{BB962C8B-B14F-4D97-AF65-F5344CB8AC3E}">
        <p14:creationId xmlns:p14="http://schemas.microsoft.com/office/powerpoint/2010/main" val="331668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Productive workflow in Scalar?</a:t>
            </a:r>
          </a:p>
        </p:txBody>
      </p:sp>
      <p:pic>
        <p:nvPicPr>
          <p:cNvPr id="4" name="Content Placeholder 3"/>
          <p:cNvPicPr>
            <a:picLocks noGrp="1" noChangeAspect="1"/>
          </p:cNvPicPr>
          <p:nvPr>
            <p:ph idx="1"/>
          </p:nvPr>
        </p:nvPicPr>
        <p:blipFill>
          <a:blip r:embed="rId2"/>
          <a:stretch>
            <a:fillRect/>
          </a:stretch>
        </p:blipFill>
        <p:spPr>
          <a:xfrm>
            <a:off x="2120497" y="1825625"/>
            <a:ext cx="7951005" cy="4351338"/>
          </a:xfrm>
          <a:prstGeom prst="rect">
            <a:avLst/>
          </a:prstGeom>
        </p:spPr>
      </p:pic>
      <p:sp>
        <p:nvSpPr>
          <p:cNvPr id="5" name="TextBox 4"/>
          <p:cNvSpPr txBox="1"/>
          <p:nvPr/>
        </p:nvSpPr>
        <p:spPr>
          <a:xfrm>
            <a:off x="2279561" y="6176963"/>
            <a:ext cx="35932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Dan Tracy</a:t>
            </a:r>
          </a:p>
        </p:txBody>
      </p:sp>
    </p:spTree>
    <p:extLst>
      <p:ext uri="{BB962C8B-B14F-4D97-AF65-F5344CB8AC3E}">
        <p14:creationId xmlns:p14="http://schemas.microsoft.com/office/powerpoint/2010/main" val="2762883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2706" y="741643"/>
            <a:ext cx="10515600" cy="1325563"/>
          </a:xfrm>
        </p:spPr>
        <p:txBody>
          <a:bodyPr/>
          <a:lstStyle/>
          <a:p>
            <a:r>
              <a:rPr lang="en-US" dirty="0"/>
              <a:t>Structure of a Scalar site</a:t>
            </a:r>
          </a:p>
        </p:txBody>
      </p:sp>
      <p:graphicFrame>
        <p:nvGraphicFramePr>
          <p:cNvPr id="6" name="Diagram 5"/>
          <p:cNvGraphicFramePr/>
          <p:nvPr>
            <p:extLst/>
          </p:nvPr>
        </p:nvGraphicFramePr>
        <p:xfrm>
          <a:off x="1331259" y="1255061"/>
          <a:ext cx="9166411" cy="4997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920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Support: Copyright</a:t>
            </a:r>
          </a:p>
        </p:txBody>
      </p:sp>
      <p:sp>
        <p:nvSpPr>
          <p:cNvPr id="3" name="Content Placeholder 2"/>
          <p:cNvSpPr>
            <a:spLocks noGrp="1"/>
          </p:cNvSpPr>
          <p:nvPr>
            <p:ph idx="1"/>
          </p:nvPr>
        </p:nvSpPr>
        <p:spPr/>
        <p:txBody>
          <a:bodyPr/>
          <a:lstStyle/>
          <a:p>
            <a:r>
              <a:rPr lang="en-US" dirty="0"/>
              <a:t>Intentional support for integration of multimedia in ways that meets fair use criteria if the material is copyrighted and you have a fair use case.</a:t>
            </a:r>
          </a:p>
          <a:p>
            <a:r>
              <a:rPr lang="en-US" dirty="0"/>
              <a:t>Rights issues review</a:t>
            </a:r>
          </a:p>
          <a:p>
            <a:pPr lvl="1"/>
            <a:r>
              <a:rPr lang="en-US" dirty="0"/>
              <a:t>Public Domain</a:t>
            </a:r>
          </a:p>
          <a:p>
            <a:pPr lvl="1"/>
            <a:r>
              <a:rPr lang="en-US" dirty="0"/>
              <a:t>Licensed for re-use (Creative Commons or otherwise)</a:t>
            </a:r>
          </a:p>
          <a:p>
            <a:pPr lvl="1"/>
            <a:r>
              <a:rPr lang="en-US" dirty="0"/>
              <a:t>Fair use of copyright-protected works</a:t>
            </a:r>
          </a:p>
        </p:txBody>
      </p:sp>
    </p:spTree>
    <p:extLst>
      <p:ext uri="{BB962C8B-B14F-4D97-AF65-F5344CB8AC3E}">
        <p14:creationId xmlns:p14="http://schemas.microsoft.com/office/powerpoint/2010/main" val="222421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Commentary/Critique</a:t>
            </a:r>
          </a:p>
        </p:txBody>
      </p:sp>
      <p:pic>
        <p:nvPicPr>
          <p:cNvPr id="3" name="Picture 2"/>
          <p:cNvPicPr>
            <a:picLocks noChangeAspect="1"/>
          </p:cNvPicPr>
          <p:nvPr/>
        </p:nvPicPr>
        <p:blipFill>
          <a:blip r:embed="rId2"/>
          <a:stretch>
            <a:fillRect/>
          </a:stretch>
        </p:blipFill>
        <p:spPr>
          <a:xfrm>
            <a:off x="1597329" y="2137257"/>
            <a:ext cx="8997343" cy="4093423"/>
          </a:xfrm>
          <a:prstGeom prst="rect">
            <a:avLst/>
          </a:prstGeom>
        </p:spPr>
      </p:pic>
    </p:spTree>
    <p:extLst>
      <p:ext uri="{BB962C8B-B14F-4D97-AF65-F5344CB8AC3E}">
        <p14:creationId xmlns:p14="http://schemas.microsoft.com/office/powerpoint/2010/main" val="2358120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Include the Original Text</a:t>
            </a:r>
          </a:p>
        </p:txBody>
      </p:sp>
      <p:pic>
        <p:nvPicPr>
          <p:cNvPr id="3" name="Picture 2"/>
          <p:cNvPicPr>
            <a:picLocks noChangeAspect="1"/>
          </p:cNvPicPr>
          <p:nvPr/>
        </p:nvPicPr>
        <p:blipFill>
          <a:blip r:embed="rId2"/>
          <a:stretch>
            <a:fillRect/>
          </a:stretch>
        </p:blipFill>
        <p:spPr>
          <a:xfrm>
            <a:off x="2152651" y="1545218"/>
            <a:ext cx="4542839" cy="3099519"/>
          </a:xfrm>
          <a:prstGeom prst="rect">
            <a:avLst/>
          </a:prstGeom>
        </p:spPr>
      </p:pic>
      <p:pic>
        <p:nvPicPr>
          <p:cNvPr id="4" name="Picture 3"/>
          <p:cNvPicPr>
            <a:picLocks noChangeAspect="1"/>
          </p:cNvPicPr>
          <p:nvPr/>
        </p:nvPicPr>
        <p:blipFill>
          <a:blip r:embed="rId3"/>
          <a:stretch>
            <a:fillRect/>
          </a:stretch>
        </p:blipFill>
        <p:spPr>
          <a:xfrm>
            <a:off x="5697280" y="3746542"/>
            <a:ext cx="4970721" cy="2765347"/>
          </a:xfrm>
          <a:prstGeom prst="rect">
            <a:avLst/>
          </a:prstGeom>
        </p:spPr>
      </p:pic>
    </p:spTree>
    <p:extLst>
      <p:ext uri="{BB962C8B-B14F-4D97-AF65-F5344CB8AC3E}">
        <p14:creationId xmlns:p14="http://schemas.microsoft.com/office/powerpoint/2010/main" val="781441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Annotation</a:t>
            </a:r>
          </a:p>
        </p:txBody>
      </p:sp>
      <p:pic>
        <p:nvPicPr>
          <p:cNvPr id="4" name="Picture 3"/>
          <p:cNvPicPr>
            <a:picLocks noChangeAspect="1"/>
          </p:cNvPicPr>
          <p:nvPr/>
        </p:nvPicPr>
        <p:blipFill>
          <a:blip r:embed="rId2"/>
          <a:stretch>
            <a:fillRect/>
          </a:stretch>
        </p:blipFill>
        <p:spPr>
          <a:xfrm>
            <a:off x="5387193" y="1190626"/>
            <a:ext cx="4276725" cy="5667375"/>
          </a:xfrm>
          <a:prstGeom prst="rect">
            <a:avLst/>
          </a:prstGeom>
        </p:spPr>
      </p:pic>
      <p:sp>
        <p:nvSpPr>
          <p:cNvPr id="5" name="TextBox 4"/>
          <p:cNvSpPr txBox="1"/>
          <p:nvPr/>
        </p:nvSpPr>
        <p:spPr>
          <a:xfrm>
            <a:off x="2152651" y="5331854"/>
            <a:ext cx="253955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*“Scholarship” in this annotation totally made up for example purposes!</a:t>
            </a:r>
          </a:p>
        </p:txBody>
      </p:sp>
    </p:spTree>
    <p:extLst>
      <p:ext uri="{BB962C8B-B14F-4D97-AF65-F5344CB8AC3E}">
        <p14:creationId xmlns:p14="http://schemas.microsoft.com/office/powerpoint/2010/main" val="2219767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Illustration</a:t>
            </a:r>
          </a:p>
        </p:txBody>
      </p:sp>
      <p:pic>
        <p:nvPicPr>
          <p:cNvPr id="3" name="Picture 2"/>
          <p:cNvPicPr>
            <a:picLocks noChangeAspect="1"/>
          </p:cNvPicPr>
          <p:nvPr/>
        </p:nvPicPr>
        <p:blipFill>
          <a:blip r:embed="rId2"/>
          <a:stretch>
            <a:fillRect/>
          </a:stretch>
        </p:blipFill>
        <p:spPr>
          <a:xfrm>
            <a:off x="1809967" y="1905451"/>
            <a:ext cx="8572067" cy="4098762"/>
          </a:xfrm>
          <a:prstGeom prst="rect">
            <a:avLst/>
          </a:prstGeom>
        </p:spPr>
      </p:pic>
    </p:spTree>
    <p:extLst>
      <p:ext uri="{BB962C8B-B14F-4D97-AF65-F5344CB8AC3E}">
        <p14:creationId xmlns:p14="http://schemas.microsoft.com/office/powerpoint/2010/main" val="232261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Background</a:t>
            </a:r>
          </a:p>
        </p:txBody>
      </p:sp>
      <p:pic>
        <p:nvPicPr>
          <p:cNvPr id="3" name="Picture 2"/>
          <p:cNvPicPr>
            <a:picLocks noChangeAspect="1"/>
          </p:cNvPicPr>
          <p:nvPr/>
        </p:nvPicPr>
        <p:blipFill>
          <a:blip r:embed="rId2"/>
          <a:stretch>
            <a:fillRect/>
          </a:stretch>
        </p:blipFill>
        <p:spPr>
          <a:xfrm>
            <a:off x="1814946" y="1570026"/>
            <a:ext cx="8562109" cy="5171315"/>
          </a:xfrm>
          <a:prstGeom prst="rect">
            <a:avLst/>
          </a:prstGeom>
        </p:spPr>
      </p:pic>
    </p:spTree>
    <p:extLst>
      <p:ext uri="{BB962C8B-B14F-4D97-AF65-F5344CB8AC3E}">
        <p14:creationId xmlns:p14="http://schemas.microsoft.com/office/powerpoint/2010/main" val="3051577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Multi-Modal Publishing Entail?</a:t>
            </a:r>
          </a:p>
        </p:txBody>
      </p:sp>
      <p:sp>
        <p:nvSpPr>
          <p:cNvPr id="3" name="Content Placeholder 2"/>
          <p:cNvSpPr>
            <a:spLocks noGrp="1"/>
          </p:cNvSpPr>
          <p:nvPr>
            <p:ph idx="1"/>
          </p:nvPr>
        </p:nvSpPr>
        <p:spPr/>
        <p:txBody>
          <a:bodyPr/>
          <a:lstStyle/>
          <a:p>
            <a:r>
              <a:rPr lang="en-US" dirty="0"/>
              <a:t>For scholarship, it enables integration of multimedia evidence in ways not possible in print scholarship and also provides the audience with ways to engage that media.</a:t>
            </a:r>
          </a:p>
          <a:p>
            <a:r>
              <a:rPr lang="en-US" dirty="0"/>
              <a:t>Related terms: scholarly multimedia, web texts, hypertext</a:t>
            </a:r>
          </a:p>
          <a:p>
            <a:r>
              <a:rPr lang="en-US" dirty="0"/>
              <a:t>Comparative forms:  Exhibits (covered in Omeka session), Digital / critical </a:t>
            </a:r>
            <a:r>
              <a:rPr lang="en-US" dirty="0" smtClean="0"/>
              <a:t>editions (covered in TEI session)</a:t>
            </a:r>
            <a:endParaRPr lang="en-US" dirty="0"/>
          </a:p>
          <a:p>
            <a:pPr lvl="1"/>
            <a:r>
              <a:rPr lang="en-US" dirty="0"/>
              <a:t>Also new platforms for more traditional, non multimodal publications like text-only books: Manifold, </a:t>
            </a:r>
            <a:r>
              <a:rPr lang="en-US" dirty="0" err="1"/>
              <a:t>Pressbooks</a:t>
            </a:r>
            <a:endParaRPr lang="en-US" dirty="0"/>
          </a:p>
        </p:txBody>
      </p:sp>
    </p:spTree>
    <p:extLst>
      <p:ext uri="{BB962C8B-B14F-4D97-AF65-F5344CB8AC3E}">
        <p14:creationId xmlns:p14="http://schemas.microsoft.com/office/powerpoint/2010/main" val="29375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Title Page/Splash Page</a:t>
            </a:r>
          </a:p>
        </p:txBody>
      </p:sp>
      <p:pic>
        <p:nvPicPr>
          <p:cNvPr id="3" name="Picture 2"/>
          <p:cNvPicPr>
            <a:picLocks noChangeAspect="1"/>
          </p:cNvPicPr>
          <p:nvPr/>
        </p:nvPicPr>
        <p:blipFill>
          <a:blip r:embed="rId2"/>
          <a:stretch>
            <a:fillRect/>
          </a:stretch>
        </p:blipFill>
        <p:spPr>
          <a:xfrm>
            <a:off x="1619859" y="1843662"/>
            <a:ext cx="8952282" cy="4579364"/>
          </a:xfrm>
          <a:prstGeom prst="rect">
            <a:avLst/>
          </a:prstGeom>
        </p:spPr>
      </p:pic>
    </p:spTree>
    <p:extLst>
      <p:ext uri="{BB962C8B-B14F-4D97-AF65-F5344CB8AC3E}">
        <p14:creationId xmlns:p14="http://schemas.microsoft.com/office/powerpoint/2010/main" val="429439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Media Galleries</a:t>
            </a:r>
          </a:p>
        </p:txBody>
      </p:sp>
      <p:pic>
        <p:nvPicPr>
          <p:cNvPr id="3" name="Picture 2"/>
          <p:cNvPicPr>
            <a:picLocks noChangeAspect="1"/>
          </p:cNvPicPr>
          <p:nvPr/>
        </p:nvPicPr>
        <p:blipFill>
          <a:blip r:embed="rId3"/>
          <a:stretch>
            <a:fillRect/>
          </a:stretch>
        </p:blipFill>
        <p:spPr>
          <a:xfrm>
            <a:off x="3082638" y="1845324"/>
            <a:ext cx="6319837" cy="4759831"/>
          </a:xfrm>
          <a:prstGeom prst="rect">
            <a:avLst/>
          </a:prstGeom>
        </p:spPr>
      </p:pic>
    </p:spTree>
    <p:extLst>
      <p:ext uri="{BB962C8B-B14F-4D97-AF65-F5344CB8AC3E}">
        <p14:creationId xmlns:p14="http://schemas.microsoft.com/office/powerpoint/2010/main" val="2981619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for Data</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t>Use provided example content in "Scalar_Examples.docx":</a:t>
            </a:r>
          </a:p>
          <a:p>
            <a:r>
              <a:rPr lang="en-US" dirty="0"/>
              <a:t>Text from Wikipedia article, "History of Science and Technology"</a:t>
            </a:r>
          </a:p>
          <a:p>
            <a:r>
              <a:rPr lang="en-US" dirty="0"/>
              <a:t>List of potential media materials and sources at the end of the document</a:t>
            </a:r>
          </a:p>
          <a:p>
            <a:r>
              <a:rPr lang="en-US" dirty="0"/>
              <a:t>Select a portion of the text you want to use and then find/download videos, images, etc. from list</a:t>
            </a:r>
          </a:p>
        </p:txBody>
      </p:sp>
    </p:spTree>
    <p:extLst>
      <p:ext uri="{BB962C8B-B14F-4D97-AF65-F5344CB8AC3E}">
        <p14:creationId xmlns:p14="http://schemas.microsoft.com/office/powerpoint/2010/main" val="198102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Scalar </a:t>
            </a:r>
            <a:r>
              <a:rPr lang="en-US" dirty="0" smtClean="0"/>
              <a:t>Dashboard Tour</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To edit an existing book, select from the dropdown or go to My Account.</a:t>
            </a:r>
          </a:p>
          <a:p>
            <a:r>
              <a:rPr lang="en-US" dirty="0" smtClean="0"/>
              <a:t>To create a new book, go to my account and enter the title.</a:t>
            </a:r>
          </a:p>
          <a:p>
            <a:pPr lvl="1"/>
            <a:r>
              <a:rPr lang="en-US" dirty="0" smtClean="0"/>
              <a:t>Book properties, Book Users, Sharing.</a:t>
            </a:r>
            <a:endParaRPr lang="en-US" dirty="0"/>
          </a:p>
        </p:txBody>
      </p:sp>
      <p:pic>
        <p:nvPicPr>
          <p:cNvPr id="4" name="Picture 3"/>
          <p:cNvPicPr>
            <a:picLocks noChangeAspect="1"/>
          </p:cNvPicPr>
          <p:nvPr/>
        </p:nvPicPr>
        <p:blipFill>
          <a:blip r:embed="rId2"/>
          <a:stretch>
            <a:fillRect/>
          </a:stretch>
        </p:blipFill>
        <p:spPr>
          <a:xfrm>
            <a:off x="0" y="2291321"/>
            <a:ext cx="12192000" cy="1639646"/>
          </a:xfrm>
          <a:prstGeom prst="rect">
            <a:avLst/>
          </a:prstGeom>
        </p:spPr>
      </p:pic>
    </p:spTree>
    <p:extLst>
      <p:ext uri="{BB962C8B-B14F-4D97-AF65-F5344CB8AC3E}">
        <p14:creationId xmlns:p14="http://schemas.microsoft.com/office/powerpoint/2010/main" val="48042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Step 1: Upload Media</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185655" cy="4351338"/>
          </a:xfrm>
        </p:spPr>
      </p:pic>
      <p:sp>
        <p:nvSpPr>
          <p:cNvPr id="2" name="TextBox 1"/>
          <p:cNvSpPr txBox="1"/>
          <p:nvPr/>
        </p:nvSpPr>
        <p:spPr>
          <a:xfrm>
            <a:off x="5471161" y="1920240"/>
            <a:ext cx="531876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Importing from partner archives.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Search by title to select file.</a:t>
            </a:r>
            <a:endPar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Pulls in metadata, but can edit/supplement.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File remains on partner archive server.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Direct upload (limit 2MB).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Hosts file in Scalar.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Must supply all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Accessibility note: be sure you have a good description field in the metadata for screen readers!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135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Upload </a:t>
            </a:r>
            <a:r>
              <a:rPr lang="en-US" dirty="0" smtClean="0"/>
              <a:t>media for your site</a:t>
            </a:r>
            <a:endParaRPr lang="en-US" dirty="0"/>
          </a:p>
        </p:txBody>
      </p:sp>
      <p:sp>
        <p:nvSpPr>
          <p:cNvPr id="3" name="Content Placeholder 2"/>
          <p:cNvSpPr>
            <a:spLocks noGrp="1"/>
          </p:cNvSpPr>
          <p:nvPr>
            <p:ph idx="1"/>
          </p:nvPr>
        </p:nvSpPr>
        <p:spPr/>
        <p:txBody>
          <a:bodyPr/>
          <a:lstStyle/>
          <a:p>
            <a:r>
              <a:rPr lang="en-US" dirty="0" smtClean="0"/>
              <a:t>Please include at least one image and one video or audio file, and 3-5 items total.</a:t>
            </a:r>
          </a:p>
          <a:p>
            <a:r>
              <a:rPr lang="en-US" dirty="0" smtClean="0"/>
              <a:t>Problem uploading an image file? Check the file size. If it is over 2MB, you may need to save a lower-quality version.</a:t>
            </a:r>
          </a:p>
        </p:txBody>
      </p:sp>
    </p:spTree>
    <p:extLst>
      <p:ext uri="{BB962C8B-B14F-4D97-AF65-F5344CB8AC3E}">
        <p14:creationId xmlns:p14="http://schemas.microsoft.com/office/powerpoint/2010/main" val="391551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Annotate media</a:t>
            </a:r>
            <a:endParaRPr lang="en-US" dirty="0"/>
          </a:p>
        </p:txBody>
      </p:sp>
      <p:sp>
        <p:nvSpPr>
          <p:cNvPr id="3" name="Content Placeholder 2"/>
          <p:cNvSpPr>
            <a:spLocks noGrp="1"/>
          </p:cNvSpPr>
          <p:nvPr>
            <p:ph idx="1"/>
          </p:nvPr>
        </p:nvSpPr>
        <p:spPr/>
        <p:txBody>
          <a:bodyPr>
            <a:normAutofit fontScale="85000" lnSpcReduction="20000"/>
          </a:bodyPr>
          <a:lstStyle/>
          <a:p>
            <a:r>
              <a:rPr lang="en-US" dirty="0"/>
              <a:t>Click on Media tab</a:t>
            </a:r>
          </a:p>
          <a:p>
            <a:r>
              <a:rPr lang="en-US" dirty="0"/>
              <a:t>Click on the link to the media you want to Annotate</a:t>
            </a:r>
          </a:p>
          <a:p>
            <a:r>
              <a:rPr lang="en-US" dirty="0"/>
              <a:t>Click on the </a:t>
            </a:r>
            <a:r>
              <a:rPr lang="en-US" dirty="0" smtClean="0"/>
              <a:t>paperclip icon to add an annotation.</a:t>
            </a:r>
            <a:endParaRPr lang="en-US" dirty="0"/>
          </a:p>
          <a:p>
            <a:r>
              <a:rPr lang="en-US" dirty="0"/>
              <a:t>Click on the plus sign underneath the box to add annotations </a:t>
            </a:r>
          </a:p>
          <a:p>
            <a:pPr lvl="1"/>
            <a:r>
              <a:rPr lang="en-US" dirty="0" smtClean="0"/>
              <a:t>For video: Select </a:t>
            </a:r>
            <a:r>
              <a:rPr lang="en-US" dirty="0"/>
              <a:t>the time markers for the beginning and end of </a:t>
            </a:r>
            <a:r>
              <a:rPr lang="en-US" dirty="0" smtClean="0"/>
              <a:t>annotation.</a:t>
            </a:r>
            <a:endParaRPr lang="en-US" dirty="0"/>
          </a:p>
          <a:p>
            <a:pPr lvl="1"/>
            <a:r>
              <a:rPr lang="en-US" dirty="0" smtClean="0"/>
              <a:t>For image: Add an annotation for the entire image, or select an area of the image to annotate.</a:t>
            </a:r>
          </a:p>
          <a:p>
            <a:pPr lvl="1"/>
            <a:endParaRPr lang="en-US" dirty="0"/>
          </a:p>
          <a:p>
            <a:r>
              <a:rPr lang="en-US" dirty="0" smtClean="0"/>
              <a:t>Annotation fields: </a:t>
            </a:r>
          </a:p>
          <a:p>
            <a:pPr lvl="1"/>
            <a:r>
              <a:rPr lang="en-US" dirty="0" smtClean="0"/>
              <a:t>Title: appears in list of annotations to select.</a:t>
            </a:r>
          </a:p>
          <a:p>
            <a:pPr lvl="1"/>
            <a:r>
              <a:rPr lang="en-US" dirty="0" smtClean="0"/>
              <a:t>Description: pops up under video when the annotated span of video is playing, or under image when a specific annotation is selected.</a:t>
            </a:r>
          </a:p>
          <a:p>
            <a:pPr lvl="1"/>
            <a:r>
              <a:rPr lang="en-US" dirty="0" smtClean="0"/>
              <a:t>Content: Appears on separate “annotation” page for people who want to read more. For images, also pops up over specific subareas selected to annotate when user hovers above.</a:t>
            </a:r>
          </a:p>
        </p:txBody>
      </p:sp>
    </p:spTree>
    <p:extLst>
      <p:ext uri="{BB962C8B-B14F-4D97-AF65-F5344CB8AC3E}">
        <p14:creationId xmlns:p14="http://schemas.microsoft.com/office/powerpoint/2010/main" val="1420623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 Annotate Your Media</a:t>
            </a:r>
            <a:endParaRPr lang="en-US" dirty="0"/>
          </a:p>
        </p:txBody>
      </p:sp>
      <p:sp>
        <p:nvSpPr>
          <p:cNvPr id="3" name="Content Placeholder 2"/>
          <p:cNvSpPr>
            <a:spLocks noGrp="1"/>
          </p:cNvSpPr>
          <p:nvPr>
            <p:ph idx="1"/>
          </p:nvPr>
        </p:nvSpPr>
        <p:spPr/>
        <p:txBody>
          <a:bodyPr/>
          <a:lstStyle/>
          <a:p>
            <a:r>
              <a:rPr lang="en-US" dirty="0" smtClean="0"/>
              <a:t>Please create at least one video annotation and one image annotation.</a:t>
            </a:r>
            <a:endParaRPr lang="en-US" dirty="0"/>
          </a:p>
        </p:txBody>
      </p:sp>
    </p:spTree>
    <p:extLst>
      <p:ext uri="{BB962C8B-B14F-4D97-AF65-F5344CB8AC3E}">
        <p14:creationId xmlns:p14="http://schemas.microsoft.com/office/powerpoint/2010/main" val="2724188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Create </a:t>
            </a:r>
            <a:r>
              <a:rPr lang="en-US" dirty="0"/>
              <a:t>a Page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3049059"/>
          </a:xfrm>
        </p:spPr>
      </p:pic>
      <p:sp>
        <p:nvSpPr>
          <p:cNvPr id="3" name="TextBox 2"/>
          <p:cNvSpPr txBox="1"/>
          <p:nvPr/>
        </p:nvSpPr>
        <p:spPr>
          <a:xfrm>
            <a:off x="838200" y="5181600"/>
            <a:ext cx="107594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Notice: You already have some pages! You annotations have their own pages that show the media and, above the media, the “content” of the specific annotation.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382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Create a Page</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the first content (not cover) page for your site.</a:t>
            </a:r>
          </a:p>
          <a:p>
            <a:pPr lvl="1"/>
            <a:r>
              <a:rPr lang="en-US" dirty="0" smtClean="0"/>
              <a:t>Give the page a title and description.</a:t>
            </a:r>
          </a:p>
          <a:p>
            <a:pPr lvl="1"/>
            <a:r>
              <a:rPr lang="en-US" dirty="0" smtClean="0"/>
              <a:t>Add text for this page.</a:t>
            </a:r>
          </a:p>
          <a:p>
            <a:pPr lvl="1"/>
            <a:r>
              <a:rPr lang="en-US" dirty="0" smtClean="0"/>
              <a:t>Add media.</a:t>
            </a:r>
          </a:p>
          <a:p>
            <a:pPr lvl="2"/>
            <a:r>
              <a:rPr lang="en-US" dirty="0" smtClean="0"/>
              <a:t>Regular version requires keying the media to text. “Inline” version does not.</a:t>
            </a:r>
          </a:p>
          <a:p>
            <a:pPr lvl="2"/>
            <a:r>
              <a:rPr lang="en-US" dirty="0" smtClean="0"/>
              <a:t>Select media options, including any particular annotations you want to appear on this page.</a:t>
            </a:r>
          </a:p>
          <a:p>
            <a:pPr lvl="1"/>
            <a:r>
              <a:rPr lang="en-US" dirty="0" smtClean="0"/>
              <a:t>For a normal content page: choose “Basic layout” or “Image Header” (which will include a banner image at the top).</a:t>
            </a:r>
          </a:p>
          <a:p>
            <a:pPr lvl="2"/>
            <a:r>
              <a:rPr lang="en-US" dirty="0" smtClean="0"/>
              <a:t>For “Image Header” layout, go to  “Styling” and select a “Key Image.” Scalar will focus in on a subsection of the image!</a:t>
            </a:r>
          </a:p>
          <a:p>
            <a:pPr lvl="2"/>
            <a:r>
              <a:rPr lang="en-US" dirty="0" smtClean="0"/>
              <a:t>“Basic” will show title only. “Image Header” will show the title and also the description in over the key image.</a:t>
            </a:r>
          </a:p>
        </p:txBody>
      </p:sp>
    </p:spTree>
    <p:extLst>
      <p:ext uri="{BB962C8B-B14F-4D97-AF65-F5344CB8AC3E}">
        <p14:creationId xmlns:p14="http://schemas.microsoft.com/office/powerpoint/2010/main" val="4517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and Common Platforms</a:t>
            </a:r>
          </a:p>
        </p:txBody>
      </p:sp>
      <p:sp>
        <p:nvSpPr>
          <p:cNvPr id="3" name="Content Placeholder 2"/>
          <p:cNvSpPr>
            <a:spLocks noGrp="1"/>
          </p:cNvSpPr>
          <p:nvPr>
            <p:ph idx="1"/>
          </p:nvPr>
        </p:nvSpPr>
        <p:spPr/>
        <p:txBody>
          <a:bodyPr/>
          <a:lstStyle/>
          <a:p>
            <a:r>
              <a:rPr lang="en-US" dirty="0"/>
              <a:t>Vectors -- &gt; Scalar</a:t>
            </a:r>
          </a:p>
          <a:p>
            <a:r>
              <a:rPr lang="en-US" dirty="0"/>
              <a:t>WordPress</a:t>
            </a:r>
          </a:p>
          <a:p>
            <a:r>
              <a:rPr lang="en-US" dirty="0"/>
              <a:t>Drupal / HTML Hand Coding</a:t>
            </a:r>
          </a:p>
          <a:p>
            <a:r>
              <a:rPr lang="en-US" dirty="0"/>
              <a:t>Fulcrum</a:t>
            </a:r>
          </a:p>
          <a:p>
            <a:r>
              <a:rPr lang="en-US" dirty="0"/>
              <a:t>Upcoming: Vega</a:t>
            </a:r>
          </a:p>
        </p:txBody>
      </p:sp>
    </p:spTree>
    <p:extLst>
      <p:ext uri="{BB962C8B-B14F-4D97-AF65-F5344CB8AC3E}">
        <p14:creationId xmlns:p14="http://schemas.microsoft.com/office/powerpoint/2010/main" val="197596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 Create 3 Content pages	</a:t>
            </a:r>
            <a:endParaRPr lang="en-US" dirty="0"/>
          </a:p>
        </p:txBody>
      </p:sp>
      <p:sp>
        <p:nvSpPr>
          <p:cNvPr id="3" name="Content Placeholder 2"/>
          <p:cNvSpPr>
            <a:spLocks noGrp="1"/>
          </p:cNvSpPr>
          <p:nvPr>
            <p:ph idx="1"/>
          </p:nvPr>
        </p:nvSpPr>
        <p:spPr/>
        <p:txBody>
          <a:bodyPr/>
          <a:lstStyle/>
          <a:p>
            <a:r>
              <a:rPr lang="en-US" dirty="0" smtClean="0"/>
              <a:t>Create 3 pages with text plus at least one media file.</a:t>
            </a:r>
          </a:p>
          <a:p>
            <a:r>
              <a:rPr lang="en-US" dirty="0" smtClean="0"/>
              <a:t>Pages should be three pages you will want to connect together into a reading path for readers (next step!).</a:t>
            </a:r>
            <a:endParaRPr lang="en-US" dirty="0"/>
          </a:p>
        </p:txBody>
      </p:sp>
    </p:spTree>
    <p:extLst>
      <p:ext uri="{BB962C8B-B14F-4D97-AF65-F5344CB8AC3E}">
        <p14:creationId xmlns:p14="http://schemas.microsoft.com/office/powerpoint/2010/main" val="729544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4: Create a path</a:t>
            </a:r>
            <a:endParaRPr lang="en-US" dirty="0"/>
          </a:p>
        </p:txBody>
      </p:sp>
      <p:sp>
        <p:nvSpPr>
          <p:cNvPr id="7" name="Content Placeholder 6"/>
          <p:cNvSpPr>
            <a:spLocks noGrp="1"/>
          </p:cNvSpPr>
          <p:nvPr>
            <p:ph idx="1"/>
          </p:nvPr>
        </p:nvSpPr>
        <p:spPr/>
        <p:txBody>
          <a:bodyPr/>
          <a:lstStyle/>
          <a:p>
            <a:r>
              <a:rPr lang="en-US" dirty="0" smtClean="0"/>
              <a:t>Go to the first page you want to be in the path, and select edit.</a:t>
            </a:r>
          </a:p>
          <a:p>
            <a:r>
              <a:rPr lang="en-US" dirty="0" smtClean="0"/>
              <a:t>Go to the bottom to “Relationships” and “Path.”</a:t>
            </a:r>
          </a:p>
          <a:p>
            <a:pPr lvl="1"/>
            <a:r>
              <a:rPr lang="en-US" dirty="0" smtClean="0"/>
              <a:t>Choose all the pages you want to be in the path. Don’t worry about order yet.</a:t>
            </a:r>
          </a:p>
          <a:p>
            <a:pPr lvl="2"/>
            <a:r>
              <a:rPr lang="en-US" dirty="0" smtClean="0"/>
              <a:t>Confusing point: select by clicking the text, not the check box.</a:t>
            </a:r>
          </a:p>
          <a:p>
            <a:pPr lvl="1"/>
            <a:r>
              <a:rPr lang="en-US" dirty="0" smtClean="0"/>
              <a:t>Drag and drop into the correct reading order for the path.</a:t>
            </a:r>
          </a:p>
          <a:p>
            <a:pPr lvl="1"/>
            <a:r>
              <a:rPr lang="en-US" dirty="0" smtClean="0"/>
              <a:t>Select where you want readers to go after finishing the path, if anywhere (could be back to the title page, could be a cited references page, could be anywhere).</a:t>
            </a:r>
            <a:endParaRPr lang="en-US" dirty="0"/>
          </a:p>
        </p:txBody>
      </p:sp>
    </p:spTree>
    <p:extLst>
      <p:ext uri="{BB962C8B-B14F-4D97-AF65-F5344CB8AC3E}">
        <p14:creationId xmlns:p14="http://schemas.microsoft.com/office/powerpoint/2010/main" val="1590970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 Create a path out of your pages.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0235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Splash pages and background images.</a:t>
            </a:r>
            <a:endParaRPr lang="en-US" dirty="0"/>
          </a:p>
        </p:txBody>
      </p:sp>
      <p:sp>
        <p:nvSpPr>
          <p:cNvPr id="3" name="Content Placeholder 2"/>
          <p:cNvSpPr>
            <a:spLocks noGrp="1"/>
          </p:cNvSpPr>
          <p:nvPr>
            <p:ph idx="1"/>
          </p:nvPr>
        </p:nvSpPr>
        <p:spPr/>
        <p:txBody>
          <a:bodyPr>
            <a:normAutofit lnSpcReduction="10000"/>
          </a:bodyPr>
          <a:lstStyle/>
          <a:p>
            <a:r>
              <a:rPr lang="en-US" dirty="0" smtClean="0"/>
              <a:t>For book title pages, or chapter title pages. Splash pages are a great way to start a path!</a:t>
            </a:r>
          </a:p>
          <a:p>
            <a:pPr lvl="1"/>
            <a:r>
              <a:rPr lang="en-US" dirty="0" smtClean="0"/>
              <a:t>Start a new page.</a:t>
            </a:r>
          </a:p>
          <a:p>
            <a:pPr lvl="1"/>
            <a:r>
              <a:rPr lang="en-US" dirty="0" smtClean="0"/>
              <a:t>Go to bottom settings and choose “Book Splash” or “Splash” for the layout. Go to styling and choose the key image that will be the splash image.</a:t>
            </a:r>
          </a:p>
          <a:p>
            <a:pPr lvl="2"/>
            <a:r>
              <a:rPr lang="en-US" dirty="0" smtClean="0"/>
              <a:t>The “Book Splash” will show the title of the book and the authors from your settings.</a:t>
            </a:r>
          </a:p>
          <a:p>
            <a:pPr lvl="2"/>
            <a:r>
              <a:rPr lang="en-US" dirty="0" smtClean="0"/>
              <a:t>A regular “Splash” will show whatever title you put in the title field.</a:t>
            </a:r>
          </a:p>
          <a:p>
            <a:pPr lvl="1"/>
            <a:r>
              <a:rPr lang="en-US" dirty="0" smtClean="0"/>
              <a:t>To make it the start of a path, proceed as before.</a:t>
            </a:r>
          </a:p>
          <a:p>
            <a:r>
              <a:rPr lang="en-US" dirty="0" smtClean="0"/>
              <a:t>Background images: </a:t>
            </a:r>
          </a:p>
          <a:p>
            <a:pPr lvl="1"/>
            <a:r>
              <a:rPr lang="en-US" dirty="0" smtClean="0"/>
              <a:t>Set a background image for a particular page in the “styling” options at the bottom of a page.</a:t>
            </a:r>
          </a:p>
          <a:p>
            <a:pPr lvl="1"/>
            <a:r>
              <a:rPr lang="en-US" dirty="0" smtClean="0"/>
              <a:t>Set a consistent background image for the entire book in the book properties.</a:t>
            </a:r>
            <a:endParaRPr lang="en-US" dirty="0"/>
          </a:p>
        </p:txBody>
      </p:sp>
    </p:spTree>
    <p:extLst>
      <p:ext uri="{BB962C8B-B14F-4D97-AF65-F5344CB8AC3E}">
        <p14:creationId xmlns:p14="http://schemas.microsoft.com/office/powerpoint/2010/main" val="1135737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more in Scalar....</a:t>
            </a:r>
          </a:p>
        </p:txBody>
      </p:sp>
      <p:sp>
        <p:nvSpPr>
          <p:cNvPr id="3" name="Content Placeholder 2"/>
          <p:cNvSpPr>
            <a:spLocks noGrp="1"/>
          </p:cNvSpPr>
          <p:nvPr>
            <p:ph idx="1"/>
          </p:nvPr>
        </p:nvSpPr>
        <p:spPr/>
        <p:txBody>
          <a:bodyPr vert="horz" lIns="91440" tIns="45720" rIns="91440" bIns="45720" rtlCol="0" anchor="t">
            <a:normAutofit/>
          </a:bodyPr>
          <a:lstStyle/>
          <a:p>
            <a:pPr algn="ctr">
              <a:buNone/>
            </a:pPr>
            <a:r>
              <a:rPr lang="en-US" dirty="0"/>
              <a:t>Full Scalar documentation:</a:t>
            </a:r>
          </a:p>
          <a:p>
            <a:pPr algn="ctr">
              <a:buNone/>
            </a:pPr>
            <a:r>
              <a:rPr lang="en-US" dirty="0">
                <a:hlinkClick r:id="rId2"/>
              </a:rPr>
              <a:t>http://scalar.usc.edu/works/guide2/index</a:t>
            </a:r>
            <a:r>
              <a:rPr lang="en-US" dirty="0"/>
              <a:t> </a:t>
            </a:r>
          </a:p>
          <a:p>
            <a:pPr marL="0" indent="0">
              <a:buNone/>
            </a:pPr>
            <a:endParaRPr lang="en-US" dirty="0"/>
          </a:p>
          <a:p>
            <a:pPr algn="ctr">
              <a:buNone/>
            </a:pPr>
            <a:r>
              <a:rPr lang="en-US" dirty="0"/>
              <a:t>Support Forums: </a:t>
            </a:r>
          </a:p>
          <a:p>
            <a:pPr algn="ctr">
              <a:buNone/>
            </a:pPr>
            <a:r>
              <a:rPr lang="en-US" dirty="0">
                <a:hlinkClick r:id="rId3"/>
              </a:rPr>
              <a:t>https://scalar.usc.edu/scalar/forums/</a:t>
            </a:r>
            <a:r>
              <a:rPr lang="en-US" dirty="0"/>
              <a:t> </a:t>
            </a:r>
          </a:p>
          <a:p>
            <a:pPr marL="0" indent="0" algn="ctr">
              <a:buNone/>
            </a:pPr>
            <a:endParaRPr lang="en-US" dirty="0"/>
          </a:p>
          <a:p>
            <a:pPr marL="109220" indent="0" algn="ctr">
              <a:buNone/>
            </a:pPr>
            <a:r>
              <a:rPr lang="en-US" b="1" dirty="0"/>
              <a:t>Our Scalar user guide:</a:t>
            </a:r>
          </a:p>
          <a:p>
            <a:pPr marL="109220" indent="0" algn="ctr">
              <a:buNone/>
            </a:pPr>
            <a:r>
              <a:rPr lang="en-US" dirty="0">
                <a:hlinkClick r:id="rId4"/>
              </a:rPr>
              <a:t>http://guides.library.Illinois.edu/scalar</a:t>
            </a:r>
            <a:r>
              <a:rPr lang="en-US" dirty="0"/>
              <a:t> </a:t>
            </a:r>
          </a:p>
          <a:p>
            <a:pPr marL="0" indent="0" algn="ctr">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C7318-DA4F-4747-A4B0-DD20411D16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822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Accessibility in Scalar</a:t>
            </a:r>
          </a:p>
        </p:txBody>
      </p:sp>
      <p:sp>
        <p:nvSpPr>
          <p:cNvPr id="3" name="Content Placeholder 2"/>
          <p:cNvSpPr>
            <a:spLocks noGrp="1"/>
          </p:cNvSpPr>
          <p:nvPr>
            <p:ph idx="1"/>
          </p:nvPr>
        </p:nvSpPr>
        <p:spPr>
          <a:xfrm>
            <a:off x="838200" y="1825625"/>
            <a:ext cx="10515600" cy="4351338"/>
          </a:xfrm>
        </p:spPr>
        <p:txBody>
          <a:bodyPr vert="horz" lIns="91440" tIns="45720" rIns="91440" bIns="45720" rtlCol="0" anchor="t">
            <a:normAutofit/>
          </a:bodyPr>
          <a:lstStyle/>
          <a:p>
            <a:r>
              <a:rPr lang="en-US" b="1" dirty="0">
                <a:cs typeface="Calibri"/>
              </a:rPr>
              <a:t>General: </a:t>
            </a:r>
            <a:r>
              <a:rPr lang="en-US" dirty="0">
                <a:cs typeface="Calibri"/>
              </a:rPr>
              <a:t>Focus, skip navigation, keyboard navigation</a:t>
            </a:r>
          </a:p>
          <a:p>
            <a:r>
              <a:rPr lang="en-US" b="1" dirty="0">
                <a:cs typeface="Calibri"/>
              </a:rPr>
              <a:t>Organization: </a:t>
            </a:r>
            <a:r>
              <a:rPr lang="en-US" dirty="0">
                <a:cs typeface="Calibri"/>
              </a:rPr>
              <a:t>Paths and Headings</a:t>
            </a:r>
          </a:p>
          <a:p>
            <a:r>
              <a:rPr lang="en-US" b="1" dirty="0">
                <a:cs typeface="Calibri"/>
              </a:rPr>
              <a:t>Images</a:t>
            </a:r>
            <a:r>
              <a:rPr lang="en-US" dirty="0">
                <a:cs typeface="Calibri"/>
              </a:rPr>
              <a:t>: In Scalar, "description"= alt text</a:t>
            </a:r>
          </a:p>
          <a:p>
            <a:r>
              <a:rPr lang="en-US" b="1" dirty="0">
                <a:cs typeface="Calibri"/>
              </a:rPr>
              <a:t>Audio and Video: </a:t>
            </a:r>
            <a:r>
              <a:rPr lang="en-US" dirty="0">
                <a:cs typeface="Calibri"/>
              </a:rPr>
              <a:t>Transcripts</a:t>
            </a:r>
          </a:p>
          <a:p>
            <a:endParaRPr lang="en-US" dirty="0">
              <a:cs typeface="Calibri"/>
            </a:endParaRPr>
          </a:p>
        </p:txBody>
      </p:sp>
    </p:spTree>
    <p:extLst>
      <p:ext uri="{BB962C8B-B14F-4D97-AF65-F5344CB8AC3E}">
        <p14:creationId xmlns:p14="http://schemas.microsoft.com/office/powerpoint/2010/main" val="2824800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lnSpcReduction="10000"/>
          </a:bodyPr>
          <a:lstStyle/>
          <a:p>
            <a:r>
              <a:rPr lang="en-US" dirty="0"/>
              <a:t>Lingering questions? What did you takeaway from this experience? </a:t>
            </a:r>
          </a:p>
          <a:p>
            <a:endParaRPr lang="en-US" dirty="0"/>
          </a:p>
          <a:p>
            <a:r>
              <a:rPr lang="en-US" dirty="0"/>
              <a:t>How does Scalar’s strengths and weaknesses compare to any other web publishing tools you may have used before?</a:t>
            </a:r>
          </a:p>
          <a:p>
            <a:pPr marL="0" indent="0">
              <a:buNone/>
            </a:pPr>
            <a:endParaRPr lang="en-US" dirty="0"/>
          </a:p>
          <a:p>
            <a:r>
              <a:rPr lang="en-US" dirty="0"/>
              <a:t>What were the challenges with Scalar specifically, and what might be challenges with multimodal publishing projects in general?</a:t>
            </a:r>
            <a:br>
              <a:rPr lang="en-US" dirty="0"/>
            </a:br>
            <a:endParaRPr lang="en-US" dirty="0"/>
          </a:p>
          <a:p>
            <a:r>
              <a:rPr lang="en-US" dirty="0"/>
              <a:t>How do you see yourself using this in your work/with students and faculty/as a library service?</a:t>
            </a:r>
          </a:p>
          <a:p>
            <a:endParaRPr lang="en-US" dirty="0"/>
          </a:p>
        </p:txBody>
      </p:sp>
    </p:spTree>
    <p:extLst>
      <p:ext uri="{BB962C8B-B14F-4D97-AF65-F5344CB8AC3E}">
        <p14:creationId xmlns:p14="http://schemas.microsoft.com/office/powerpoint/2010/main" val="116403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 Site Analysis</a:t>
            </a:r>
          </a:p>
        </p:txBody>
      </p:sp>
      <p:sp>
        <p:nvSpPr>
          <p:cNvPr id="3" name="Content Placeholder 2"/>
          <p:cNvSpPr>
            <a:spLocks noGrp="1"/>
          </p:cNvSpPr>
          <p:nvPr>
            <p:ph idx="1"/>
          </p:nvPr>
        </p:nvSpPr>
        <p:spPr/>
        <p:txBody>
          <a:bodyPr/>
          <a:lstStyle/>
          <a:p>
            <a:r>
              <a:rPr lang="en-US" dirty="0"/>
              <a:t>In groups of 2-3, look at the two multimodal publications assigned to your group.</a:t>
            </a:r>
          </a:p>
          <a:p>
            <a:r>
              <a:rPr lang="en-US" dirty="0"/>
              <a:t>Identify common features and structures, and issues that you think might be common concerns (in terms of process, information organization, social and legal concerns, technical requirements) with the two different sites. </a:t>
            </a:r>
          </a:p>
          <a:p>
            <a:r>
              <a:rPr lang="en-US" dirty="0"/>
              <a:t>Also identify some areas where the two sites diverge in these areas.</a:t>
            </a:r>
          </a:p>
          <a:p>
            <a:endParaRPr lang="en-US" dirty="0"/>
          </a:p>
        </p:txBody>
      </p:sp>
    </p:spTree>
    <p:extLst>
      <p:ext uri="{BB962C8B-B14F-4D97-AF65-F5344CB8AC3E}">
        <p14:creationId xmlns:p14="http://schemas.microsoft.com/office/powerpoint/2010/main" val="96576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Copyright</a:t>
            </a:r>
          </a:p>
        </p:txBody>
      </p:sp>
      <p:sp>
        <p:nvSpPr>
          <p:cNvPr id="3" name="Content Placeholder 2"/>
          <p:cNvSpPr>
            <a:spLocks noGrp="1"/>
          </p:cNvSpPr>
          <p:nvPr>
            <p:ph idx="1"/>
          </p:nvPr>
        </p:nvSpPr>
        <p:spPr/>
        <p:txBody>
          <a:bodyPr>
            <a:normAutofit fontScale="92500" lnSpcReduction="20000"/>
          </a:bodyPr>
          <a:lstStyle/>
          <a:p>
            <a:r>
              <a:rPr lang="en-US" dirty="0"/>
              <a:t>Use of in-copyright media (which will include most video/audio media) can pose difficult fair use questions, but there are a number of “best practices” documents available that point to an emerging consensus.</a:t>
            </a:r>
          </a:p>
          <a:p>
            <a:pPr lvl="1"/>
            <a:r>
              <a:rPr lang="en-US" dirty="0">
                <a:hlinkClick r:id="rId2"/>
              </a:rPr>
              <a:t>Statement of the Fair Use of Images for Teaching, Research, and Study by the Visual Resources Association</a:t>
            </a:r>
            <a:r>
              <a:rPr lang="en-US" dirty="0"/>
              <a:t> </a:t>
            </a:r>
          </a:p>
          <a:p>
            <a:pPr lvl="1"/>
            <a:r>
              <a:rPr lang="en-US" dirty="0">
                <a:hlinkClick r:id="rId3"/>
              </a:rPr>
              <a:t>Code of Best Practices in the Fair Use for Visual Arts</a:t>
            </a:r>
            <a:r>
              <a:rPr lang="en-US" dirty="0"/>
              <a:t> </a:t>
            </a:r>
          </a:p>
          <a:p>
            <a:r>
              <a:rPr lang="en-US" dirty="0"/>
              <a:t>Key theme in best practice: use of in copyright works should not be “merely illustrative”; they should be important to the argument (have specific accompanying critical commentary of the specific media or otherwise be clearly necessary to the purpose). “Merely illustrative” = decorative, or easily interchangeable (do I need this specific picture of a dog, or would any dog do?).</a:t>
            </a:r>
          </a:p>
          <a:p>
            <a:r>
              <a:rPr lang="en-US" dirty="0">
                <a:hlinkClick r:id="rId4"/>
              </a:rPr>
              <a:t>Columbia Fair Use Checklist</a:t>
            </a:r>
            <a:r>
              <a:rPr lang="en-US" dirty="0"/>
              <a:t> </a:t>
            </a:r>
          </a:p>
        </p:txBody>
      </p:sp>
    </p:spTree>
    <p:extLst>
      <p:ext uri="{BB962C8B-B14F-4D97-AF65-F5344CB8AC3E}">
        <p14:creationId xmlns:p14="http://schemas.microsoft.com/office/powerpoint/2010/main" val="370867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Discovery of Media Content</a:t>
            </a:r>
          </a:p>
        </p:txBody>
      </p:sp>
      <p:sp>
        <p:nvSpPr>
          <p:cNvPr id="3" name="Content Placeholder 2"/>
          <p:cNvSpPr>
            <a:spLocks noGrp="1"/>
          </p:cNvSpPr>
          <p:nvPr>
            <p:ph idx="1"/>
          </p:nvPr>
        </p:nvSpPr>
        <p:spPr/>
        <p:txBody>
          <a:bodyPr/>
          <a:lstStyle/>
          <a:p>
            <a:r>
              <a:rPr lang="en-US" dirty="0"/>
              <a:t>Where is it?</a:t>
            </a:r>
          </a:p>
          <a:p>
            <a:pPr lvl="1"/>
            <a:r>
              <a:rPr lang="en-US" dirty="0"/>
              <a:t>DPLA, digital repositories, born-digital material online, analog material that needs to be digitized… Any given project may need to draw from multiple sources.</a:t>
            </a:r>
          </a:p>
          <a:p>
            <a:r>
              <a:rPr lang="en-US" dirty="0"/>
              <a:t>What is the quality of the available digital versions? </a:t>
            </a:r>
          </a:p>
          <a:p>
            <a:pPr lvl="1"/>
            <a:r>
              <a:rPr lang="en-US" dirty="0"/>
              <a:t>The more scholarly and final the expected product (vs. say classroom examples that are not made public), the more likely you need high quality digital versions.</a:t>
            </a:r>
          </a:p>
        </p:txBody>
      </p:sp>
    </p:spTree>
    <p:extLst>
      <p:ext uri="{BB962C8B-B14F-4D97-AF65-F5344CB8AC3E}">
        <p14:creationId xmlns:p14="http://schemas.microsoft.com/office/powerpoint/2010/main" val="304132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Metadata, Data Curation, File Management</a:t>
            </a:r>
          </a:p>
        </p:txBody>
      </p:sp>
      <p:sp>
        <p:nvSpPr>
          <p:cNvPr id="3" name="Content Placeholder 2"/>
          <p:cNvSpPr>
            <a:spLocks noGrp="1"/>
          </p:cNvSpPr>
          <p:nvPr>
            <p:ph idx="1"/>
          </p:nvPr>
        </p:nvSpPr>
        <p:spPr/>
        <p:txBody>
          <a:bodyPr/>
          <a:lstStyle/>
          <a:p>
            <a:r>
              <a:rPr lang="en-US" dirty="0"/>
              <a:t>What is the quality of the metadata of the digital media you have? Does it need remediation or enhancement?</a:t>
            </a:r>
          </a:p>
          <a:p>
            <a:r>
              <a:rPr lang="en-US" dirty="0"/>
              <a:t>How are you tracking your metadata and what level of metadata description do you need in the publication itself?</a:t>
            </a:r>
          </a:p>
          <a:p>
            <a:r>
              <a:rPr lang="en-US" dirty="0"/>
              <a:t>How are you storing your files? Are you following file name conventions? </a:t>
            </a:r>
          </a:p>
          <a:p>
            <a:pPr lvl="1"/>
            <a:r>
              <a:rPr lang="en-US" dirty="0"/>
              <a:t>Use of spaces and special characters in file names can cause buggy behavior in many digital systems, including Scalar!</a:t>
            </a:r>
          </a:p>
        </p:txBody>
      </p:sp>
    </p:spTree>
    <p:extLst>
      <p:ext uri="{BB962C8B-B14F-4D97-AF65-F5344CB8AC3E}">
        <p14:creationId xmlns:p14="http://schemas.microsoft.com/office/powerpoint/2010/main" val="192276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Writing Process</a:t>
            </a:r>
          </a:p>
        </p:txBody>
      </p:sp>
      <p:sp>
        <p:nvSpPr>
          <p:cNvPr id="3" name="Content Placeholder 2"/>
          <p:cNvSpPr>
            <a:spLocks noGrp="1"/>
          </p:cNvSpPr>
          <p:nvPr>
            <p:ph idx="1"/>
          </p:nvPr>
        </p:nvSpPr>
        <p:spPr/>
        <p:txBody>
          <a:bodyPr>
            <a:normAutofit fontScale="92500" lnSpcReduction="20000"/>
          </a:bodyPr>
          <a:lstStyle/>
          <a:p>
            <a:r>
              <a:rPr lang="en-US" dirty="0"/>
              <a:t>Integrating text and multimedia requires different writing strategies than a normal essay. </a:t>
            </a:r>
          </a:p>
          <a:p>
            <a:pPr lvl="1"/>
            <a:r>
              <a:rPr lang="en-US" dirty="0"/>
              <a:t>Must think through issues of relationship of text and media.</a:t>
            </a:r>
          </a:p>
          <a:p>
            <a:pPr lvl="1"/>
            <a:r>
              <a:rPr lang="en-US" dirty="0"/>
              <a:t>Must think about hypertext navigation of content and not just linear reading of the text when designing organization.</a:t>
            </a:r>
          </a:p>
          <a:p>
            <a:endParaRPr lang="en-US" dirty="0"/>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endParaRPr lang="en-US" dirty="0"/>
          </a:p>
        </p:txBody>
      </p:sp>
    </p:spTree>
    <p:extLst>
      <p:ext uri="{BB962C8B-B14F-4D97-AF65-F5344CB8AC3E}">
        <p14:creationId xmlns:p14="http://schemas.microsoft.com/office/powerpoint/2010/main" val="3590548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2487</Words>
  <Application>Microsoft Office PowerPoint</Application>
  <PresentationFormat>Widescreen</PresentationFormat>
  <Paragraphs>265</Paragraphs>
  <Slides>46</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Calibri</vt:lpstr>
      <vt:lpstr>Calibri Light</vt:lpstr>
      <vt:lpstr>Mangal</vt:lpstr>
      <vt:lpstr>Office Theme</vt:lpstr>
      <vt:lpstr>1_Office Theme</vt:lpstr>
      <vt:lpstr>Multimodal Publishing with Scalar: Part 1</vt:lpstr>
      <vt:lpstr>What is Multimodal Publishing?</vt:lpstr>
      <vt:lpstr>What Does Multi-Modal Publishing Entail?</vt:lpstr>
      <vt:lpstr>History and Common Platforms</vt:lpstr>
      <vt:lpstr>Activity 1: Site Analysis</vt:lpstr>
      <vt:lpstr>Core Concerns for Multimodal Publishing: Copyright</vt:lpstr>
      <vt:lpstr>Core Concerns for Multimodal Publishing: Discovery of Media Content</vt:lpstr>
      <vt:lpstr>Core Concerns for Multimodal Publishing: Metadata, Data Curation, File Management</vt:lpstr>
      <vt:lpstr>Core Concerns for Multimodal Publishing: Writing Process</vt:lpstr>
      <vt:lpstr>Core Concerns for Multimodal Publishing: Varying Degrees of Technical Difficulty</vt:lpstr>
      <vt:lpstr>Core Concerns for Multimodal Publishing: Sustainability</vt:lpstr>
      <vt:lpstr>Ethical concerns</vt:lpstr>
      <vt:lpstr>Accessibility</vt:lpstr>
      <vt:lpstr>Intro to Activity 2: Strengths of Scalar</vt:lpstr>
      <vt:lpstr>Activity 2: Map Out a Multimodal Site for Scalar</vt:lpstr>
      <vt:lpstr>Activity 2: Examples (Yours need not be this tidy!)</vt:lpstr>
      <vt:lpstr>Discuss….</vt:lpstr>
      <vt:lpstr>Break!</vt:lpstr>
      <vt:lpstr>Multimodal Publishing with  Scalar: Part 2</vt:lpstr>
      <vt:lpstr>Scalar:  What Is It?</vt:lpstr>
      <vt:lpstr>Site Planning</vt:lpstr>
      <vt:lpstr>Productive workflow in Scalar?</vt:lpstr>
      <vt:lpstr>Structure of a Scalar site</vt:lpstr>
      <vt:lpstr>Multimedia Support: Copyright</vt:lpstr>
      <vt:lpstr>Ways to Use Media In Scalar: Commentary/Critique</vt:lpstr>
      <vt:lpstr>Ways to Use Media In Scalar: Include the Original Text</vt:lpstr>
      <vt:lpstr>Ways to Use Media In Scalar: Annotation</vt:lpstr>
      <vt:lpstr>Ways to Use Media In Scalar: Illustration</vt:lpstr>
      <vt:lpstr>Ways to Use Media In Scalar: Background</vt:lpstr>
      <vt:lpstr>Ways to Use Media In Scalar: Title Page/Splash Page</vt:lpstr>
      <vt:lpstr>Ways to Use Media in Scalar: Media Galleries</vt:lpstr>
      <vt:lpstr>Source for Data</vt:lpstr>
      <vt:lpstr>Scalar Dashboard Tour</vt:lpstr>
      <vt:lpstr>Step 1: Upload Media</vt:lpstr>
      <vt:lpstr>YOUR TURN: Upload media for your site</vt:lpstr>
      <vt:lpstr>Step 2: Annotate media</vt:lpstr>
      <vt:lpstr>YOUR TURN: Annotate Your Media</vt:lpstr>
      <vt:lpstr>Step 3: Create a Page</vt:lpstr>
      <vt:lpstr>Step 3: Create a Page</vt:lpstr>
      <vt:lpstr>YOUR TURN: Create 3 Content pages </vt:lpstr>
      <vt:lpstr>Step 4: Create a path</vt:lpstr>
      <vt:lpstr>YOUR TURN: Create a path out of your pages.</vt:lpstr>
      <vt:lpstr>Splash pages and background images.</vt:lpstr>
      <vt:lpstr>Explore more in Scalar....</vt:lpstr>
      <vt:lpstr>More on Accessibility in Scalar</vt:lpstr>
      <vt:lpstr>Discuss…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Publishing with Scalar</dc:title>
  <dc:creator>Tracy, Daniel</dc:creator>
  <cp:lastModifiedBy>Tracy, Daniel</cp:lastModifiedBy>
  <cp:revision>102</cp:revision>
  <dcterms:created xsi:type="dcterms:W3CDTF">2017-05-12T13:53:15Z</dcterms:created>
  <dcterms:modified xsi:type="dcterms:W3CDTF">2018-07-28T16:58:04Z</dcterms:modified>
</cp:coreProperties>
</file>